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028e6431_2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028e6431_2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91310774_50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491310774_5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499a78bd_3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4499a78bd_3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028e6431_2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028e6431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91310774_50_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491310774_5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028e6431_25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9028e6431_2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91310774_50_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491310774_5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467d52e4f4_3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467d52e4f4_3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dea3c470_29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7dea3c470_2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491310774_50_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491310774_5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91310774_50_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491310774_5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491310774_50_5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491310774_5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467d52e4f4_31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467d52e4f4_3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91310774_50_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3491310774_5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9028e6431_25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9028e6431_2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491310774_50_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491310774_5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491310774_50_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491310774_5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491310774_50_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3491310774_5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c7c4698b5_126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3c7c4698b5_12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c7c4698b5_126_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3c7c4698b5_126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491310774_50_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491310774_5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401b42a4c_15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401b42a4c_15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4b338db941_444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4b338db941_44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9ebf8579e_9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9ebf8579e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028e6431_25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028e6431_2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491310774_50_1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3491310774_5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3eef74f5e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3eef74f5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3f56b049f_0_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3f56b049f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491310774_5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3491310774_5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3"/>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 name="Google Shape;26;p4"/>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www.youtube.com/watch?v=M9-yyxwowr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www.youtube.com/watch?v=eXxaKA_K4M0&amp;index=4&amp;list=PLKlntVS2tLE6wdPa8F2uq2FP1hl_ghBCJ"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youtu.be/eXxaKA_K4M0?t=3m34s"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youtu.be/eXxaKA_K4M0?t=1m58s" TargetMode="External"/><Relationship Id="rId4" Type="http://schemas.openxmlformats.org/officeDocument/2006/relationships/image" Target="../media/image5.jpg"/><Relationship Id="rId5"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youtu.be/eXxaKA_K4M0?t=1m58s" TargetMode="External"/><Relationship Id="rId4" Type="http://schemas.openxmlformats.org/officeDocument/2006/relationships/image" Target="../media/image7.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youtu.be/eXxaKA_K4M0?t=3m34s" TargetMode="External"/><Relationship Id="rId4" Type="http://schemas.openxmlformats.org/officeDocument/2006/relationships/image" Target="../media/image18.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youtube.com/watch?v=G5vjkL5vtcQ&amp;list=PLKlntVS2tLE6wdPa8F2uq2FP1hl_ghBCJ&amp;index=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youtu.be/eXxaKA_K4M0?t=7m" TargetMode="Externa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youtu.be/eXxaKA_K4M0?t=8m7s" TargetMode="External"/><Relationship Id="rId4" Type="http://schemas.openxmlformats.org/officeDocument/2006/relationships/image" Target="../media/image30.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youtu.be/eXxaKA_K4M0?t=13m2s" TargetMode="External"/><Relationship Id="rId4" Type="http://schemas.openxmlformats.org/officeDocument/2006/relationships/image" Target="../media/image31.png"/><Relationship Id="rId5"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youtube.com/watch?v=6XArWK3VzWY&amp;index=5&amp;list=PLKlntVS2tLE6wdPa8F2uq2FP1hl_ghBCJ"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youtu.be/6XArWK3VzWY?t=2m45s" TargetMode="External"/><Relationship Id="rId4" Type="http://schemas.openxmlformats.org/officeDocument/2006/relationships/image" Target="../media/image36.png"/><Relationship Id="rId5"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youtu.be/6XArWK3VzWY?t=3m20s" TargetMode="Externa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youtu.be/6XArWK3VzWY?t=4m48s" TargetMode="External"/><Relationship Id="rId4" Type="http://schemas.openxmlformats.org/officeDocument/2006/relationships/image" Target="../media/image32.jpg"/><Relationship Id="rId5"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youtu.be/6XArWK3VzWY?t=7m23s" TargetMode="External"/><Relationship Id="rId4" Type="http://schemas.openxmlformats.org/officeDocument/2006/relationships/image" Target="../media/image43.png"/><Relationship Id="rId5" Type="http://schemas.openxmlformats.org/officeDocument/2006/relationships/image" Target="../media/image25.png"/><Relationship Id="rId6"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youtube.com/watch?v=eXxaKA_K4M0" TargetMode="External"/><Relationship Id="rId4" Type="http://schemas.openxmlformats.org/officeDocument/2006/relationships/image" Target="../media/image30.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youtu.be/6XArWK3VzWY?t=8m45s" TargetMode="External"/><Relationship Id="rId4" Type="http://schemas.openxmlformats.org/officeDocument/2006/relationships/image" Target="../media/image52.png"/><Relationship Id="rId5" Type="http://schemas.openxmlformats.org/officeDocument/2006/relationships/image" Target="../media/image4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8.png"/><Relationship Id="rId4" Type="http://schemas.openxmlformats.org/officeDocument/2006/relationships/image" Target="../media/image38.png"/><Relationship Id="rId5"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youtube.com/watch?v=6XArWK3VzWY" TargetMode="External"/><Relationship Id="rId4" Type="http://schemas.openxmlformats.org/officeDocument/2006/relationships/image" Target="../media/image54.png"/><Relationship Id="rId5"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9.png"/><Relationship Id="rId4" Type="http://schemas.openxmlformats.org/officeDocument/2006/relationships/image" Target="../media/image5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0.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www.youtube.com/watch?v=i9Qfwfzho98&amp;index=6&amp;list=PLKlntVS2tLE6wdPa8F2uq2FP1hl_ghBCJ"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0.jpg"/><Relationship Id="rId4" Type="http://schemas.openxmlformats.org/officeDocument/2006/relationships/image" Target="../media/image64.jpg"/><Relationship Id="rId5"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7.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drive.google.com/open?id=0Bzke6lBHG_z5dm5RdDdJTHRRMDQ" TargetMode="External"/><Relationship Id="rId4" Type="http://schemas.openxmlformats.org/officeDocument/2006/relationships/image" Target="../media/image72.png"/><Relationship Id="rId5"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0.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5.png"/><Relationship Id="rId4" Type="http://schemas.openxmlformats.org/officeDocument/2006/relationships/image" Target="../media/image69.png"/><Relationship Id="rId5"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drive.google.com/open?id=0Bzke6lBHG_z5dm5RdDdJTHRRMDQ" TargetMode="External"/><Relationship Id="rId4" Type="http://schemas.openxmlformats.org/officeDocument/2006/relationships/image" Target="../media/image77.jpg"/><Relationship Id="rId5" Type="http://schemas.openxmlformats.org/officeDocument/2006/relationships/image" Target="../media/image76.png"/><Relationship Id="rId6"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4.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drive.google.com/open?id=0Bzke6lBHG_z5dm5RdDdJTHRRMDQ" TargetMode="External"/><Relationship Id="rId4" Type="http://schemas.openxmlformats.org/officeDocument/2006/relationships/hyperlink" Target="https://www.youtube.com/watch?v=i9Qfwfzho98" TargetMode="External"/><Relationship Id="rId5" Type="http://schemas.openxmlformats.org/officeDocument/2006/relationships/image" Target="../media/image84.png"/><Relationship Id="rId6"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6.png"/><Relationship Id="rId4" Type="http://schemas.openxmlformats.org/officeDocument/2006/relationships/image" Target="../media/image92.png"/><Relationship Id="rId5" Type="http://schemas.openxmlformats.org/officeDocument/2006/relationships/image" Target="../media/image8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7.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8.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drive.google.com/open?id=0Bzke6lBHG_z5VWd2ZG1yQ182WE0" TargetMode="External"/><Relationship Id="rId4" Type="http://schemas.openxmlformats.org/officeDocument/2006/relationships/hyperlink" Target="https://drive.google.com/open?id=0Bzke6lBHG_z5a1Ntek5tMUozNmM" TargetMode="External"/><Relationship Id="rId5" Type="http://schemas.openxmlformats.org/officeDocument/2006/relationships/hyperlink" Target="https://drive.google.com/open?id=0Bzke6lBHG_z5V1RuM2dsNDFUYm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forum.peopoly.net/uploads/default/original/2X/c/c7236e35bf7da386e04b29af87b65aef13159b34.png" TargetMode="Externa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s://www.youtube.com/watch?v=IsSjL1lJPk8&amp;index=7&amp;list=PLKlntVS2tLE6wdPa8F2uq2FP1hl_ghBCJ"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8.jp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13.jpg"/><Relationship Id="rId4" Type="http://schemas.openxmlformats.org/officeDocument/2006/relationships/image" Target="../media/image99.png"/><Relationship Id="rId5" Type="http://schemas.openxmlformats.org/officeDocument/2006/relationships/image" Target="../media/image95.jpg"/><Relationship Id="rId6" Type="http://schemas.openxmlformats.org/officeDocument/2006/relationships/image" Target="../media/image10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6.png"/><Relationship Id="rId4" Type="http://schemas.openxmlformats.org/officeDocument/2006/relationships/image" Target="../media/image102.png"/><Relationship Id="rId5"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3.png"/><Relationship Id="rId4" Type="http://schemas.openxmlformats.org/officeDocument/2006/relationships/image" Target="../media/image114.png"/><Relationship Id="rId5" Type="http://schemas.openxmlformats.org/officeDocument/2006/relationships/image" Target="../media/image10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5.jpg"/><Relationship Id="rId4" Type="http://schemas.openxmlformats.org/officeDocument/2006/relationships/image" Target="../media/image10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1.jpg"/><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2.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8.jpg"/><Relationship Id="rId4" Type="http://schemas.openxmlformats.org/officeDocument/2006/relationships/image" Target="../media/image100.png"/><Relationship Id="rId5" Type="http://schemas.openxmlformats.org/officeDocument/2006/relationships/image" Target="../media/image10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24.png"/><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21.png"/><Relationship Id="rId4" Type="http://schemas.openxmlformats.org/officeDocument/2006/relationships/image" Target="../media/image1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drive.google.com/open?id=10Hs4L5ChrQcMRv-hTj1OjxoXU1Nje65PGSYR9zzE0nU" TargetMode="External"/><Relationship Id="rId4" Type="http://schemas.openxmlformats.org/officeDocument/2006/relationships/image" Target="../media/image123.png"/><Relationship Id="rId5" Type="http://schemas.openxmlformats.org/officeDocument/2006/relationships/image" Target="../media/image12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6.jpg"/><Relationship Id="rId4" Type="http://schemas.openxmlformats.org/officeDocument/2006/relationships/image" Target="../media/image11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25.jpg"/><Relationship Id="rId4" Type="http://schemas.openxmlformats.org/officeDocument/2006/relationships/image" Target="../media/image122.jpg"/><Relationship Id="rId5" Type="http://schemas.openxmlformats.org/officeDocument/2006/relationships/image" Target="../media/image1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chemeClr val="dk1"/>
                </a:solidFill>
                <a:latin typeface="Calibri"/>
                <a:ea typeface="Calibri"/>
                <a:cs typeface="Calibri"/>
                <a:sym typeface="Calibri"/>
              </a:rPr>
              <a:t>Moai by Peopoly</a:t>
            </a:r>
            <a:endParaRPr b="0" i="0" sz="6000" u="none" cap="none" strike="noStrike">
              <a:solidFill>
                <a:schemeClr val="dk1"/>
              </a:solidFill>
              <a:latin typeface="Calibri"/>
              <a:ea typeface="Calibri"/>
              <a:cs typeface="Calibri"/>
              <a:sym typeface="Calibri"/>
            </a:endParaRPr>
          </a:p>
        </p:txBody>
      </p:sp>
      <p:sp>
        <p:nvSpPr>
          <p:cNvPr id="85" name="Google Shape;85;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0" lang="en-US" sz="2400" u="none" cap="none" strike="noStrike">
                <a:solidFill>
                  <a:schemeClr val="dk1"/>
                </a:solidFill>
                <a:latin typeface="Calibri"/>
                <a:ea typeface="Calibri"/>
                <a:cs typeface="Calibri"/>
                <a:sym typeface="Calibri"/>
              </a:rPr>
              <a:t>Kit Installation Guide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Install </a:t>
            </a:r>
            <a:r>
              <a:rPr b="1" i="0" lang="en-US" sz="3200" u="none" cap="none" strike="noStrike">
                <a:solidFill>
                  <a:srgbClr val="FF0000"/>
                </a:solidFill>
                <a:latin typeface="Calibri"/>
                <a:ea typeface="Calibri"/>
                <a:cs typeface="Calibri"/>
                <a:sym typeface="Calibri"/>
              </a:rPr>
              <a:t>Right1, Right2, Right3 </a:t>
            </a:r>
            <a:r>
              <a:rPr b="1" i="0" lang="en-US" sz="3200" u="none" cap="none" strike="noStrike">
                <a:solidFill>
                  <a:schemeClr val="dk1"/>
                </a:solidFill>
                <a:latin typeface="Calibri"/>
                <a:ea typeface="Calibri"/>
                <a:cs typeface="Calibri"/>
                <a:sym typeface="Calibri"/>
              </a:rPr>
              <a:t>bar between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 </a:t>
            </a:r>
            <a:endParaRPr b="1" sz="3200"/>
          </a:p>
        </p:txBody>
      </p:sp>
      <p:sp>
        <p:nvSpPr>
          <p:cNvPr id="147" name="Google Shape;147;p22"/>
          <p:cNvSpPr txBox="1"/>
          <p:nvPr>
            <p:ph idx="2" type="body"/>
          </p:nvPr>
        </p:nvSpPr>
        <p:spPr>
          <a:xfrm>
            <a:off x="6084750" y="1425900"/>
            <a:ext cx="5181600" cy="43512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8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Install </a:t>
            </a:r>
            <a:r>
              <a:rPr b="0" i="0" lang="en-US" sz="2400" u="none" cap="none" strike="noStrike">
                <a:solidFill>
                  <a:srgbClr val="FF0000"/>
                </a:solidFill>
                <a:latin typeface="Calibri"/>
                <a:ea typeface="Calibri"/>
                <a:cs typeface="Calibri"/>
                <a:sym typeface="Calibri"/>
              </a:rPr>
              <a:t>Right3</a:t>
            </a:r>
            <a:r>
              <a:rPr b="0" i="0" lang="en-US" sz="2400" u="none" cap="none" strike="noStrike">
                <a:solidFill>
                  <a:schemeClr val="dk1"/>
                </a:solidFill>
                <a:latin typeface="Calibri"/>
                <a:ea typeface="Calibri"/>
                <a:cs typeface="Calibri"/>
                <a:sym typeface="Calibri"/>
              </a:rPr>
              <a:t>, put the screw between extrusion and slide all the way down toward to rubber feet.</a:t>
            </a:r>
            <a:endParaRPr sz="2400"/>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Install </a:t>
            </a:r>
            <a:r>
              <a:rPr b="0" i="0" lang="en-US" sz="2400" u="none" cap="none" strike="noStrike">
                <a:solidFill>
                  <a:srgbClr val="FF0000"/>
                </a:solidFill>
                <a:latin typeface="Calibri"/>
                <a:ea typeface="Calibri"/>
                <a:cs typeface="Calibri"/>
                <a:sym typeface="Calibri"/>
              </a:rPr>
              <a:t>Right2</a:t>
            </a:r>
            <a:r>
              <a:rPr b="0" i="0" lang="en-US" sz="2400" u="none" cap="none" strike="noStrike">
                <a:solidFill>
                  <a:schemeClr val="dk1"/>
                </a:solidFill>
                <a:latin typeface="Calibri"/>
                <a:ea typeface="Calibri"/>
                <a:cs typeface="Calibri"/>
                <a:sym typeface="Calibri"/>
              </a:rPr>
              <a:t>, Use the previous found </a:t>
            </a:r>
            <a:r>
              <a:rPr b="0" i="0" lang="en-US" sz="2400" u="none" cap="none" strike="noStrike">
                <a:solidFill>
                  <a:srgbClr val="FF0000"/>
                </a:solidFill>
                <a:latin typeface="Calibri"/>
                <a:ea typeface="Calibri"/>
                <a:cs typeface="Calibri"/>
                <a:sym typeface="Calibri"/>
              </a:rPr>
              <a:t>BH M6-20</a:t>
            </a:r>
            <a:r>
              <a:rPr b="0" i="0" lang="en-US" sz="2400" u="none" cap="none" strike="noStrike">
                <a:solidFill>
                  <a:schemeClr val="dk1"/>
                </a:solidFill>
                <a:latin typeface="Calibri"/>
                <a:ea typeface="Calibri"/>
                <a:cs typeface="Calibri"/>
                <a:sym typeface="Calibri"/>
              </a:rPr>
              <a:t> to secure it in the middle by locking from outside  </a:t>
            </a:r>
            <a:endParaRPr sz="2400"/>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Finally Install </a:t>
            </a:r>
            <a:r>
              <a:rPr b="0" i="0" lang="en-US" sz="2400" u="none" cap="none" strike="noStrike">
                <a:solidFill>
                  <a:srgbClr val="FF0000"/>
                </a:solidFill>
                <a:latin typeface="Calibri"/>
                <a:ea typeface="Calibri"/>
                <a:cs typeface="Calibri"/>
                <a:sym typeface="Calibri"/>
              </a:rPr>
              <a:t>Right1</a:t>
            </a:r>
            <a:endParaRPr sz="2400"/>
          </a:p>
          <a:p>
            <a:pPr indent="-203200" lvl="0" marL="2286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Sticker side of bar should face outward</a:t>
            </a:r>
            <a:endParaRPr b="0" i="0" sz="2400" u="none" cap="none" strike="noStrike">
              <a:solidFill>
                <a:schemeClr val="dk1"/>
              </a:solidFill>
              <a:latin typeface="Calibri"/>
              <a:ea typeface="Calibri"/>
              <a:cs typeface="Calibri"/>
              <a:sym typeface="Calibri"/>
            </a:endParaRPr>
          </a:p>
          <a:p>
            <a:pPr indent="-203200" lvl="0" marL="228600" marR="0" rtl="0" algn="l">
              <a:lnSpc>
                <a:spcPct val="80000"/>
              </a:lnSpc>
              <a:spcBef>
                <a:spcPts val="1000"/>
              </a:spcBef>
              <a:spcAft>
                <a:spcPts val="0"/>
              </a:spcAft>
              <a:buClr>
                <a:schemeClr val="dk1"/>
              </a:buClr>
              <a:buSzPts val="2400"/>
              <a:buFont typeface="Arial"/>
              <a:buChar char="•"/>
            </a:pPr>
            <a:r>
              <a:rPr lang="en-US" sz="2400"/>
              <a:t>Do not overtighten - you may need to adjust things slightly in later steps.</a:t>
            </a:r>
            <a:endParaRPr b="0" i="0" sz="2400" u="none" cap="none" strike="noStrike">
              <a:solidFill>
                <a:schemeClr val="dk1"/>
              </a:solidFill>
              <a:latin typeface="Calibri"/>
              <a:ea typeface="Calibri"/>
              <a:cs typeface="Calibri"/>
              <a:sym typeface="Calibri"/>
            </a:endParaRPr>
          </a:p>
        </p:txBody>
      </p:sp>
      <p:pic>
        <p:nvPicPr>
          <p:cNvPr id="148" name="Google Shape;148;p22"/>
          <p:cNvPicPr preferRelativeResize="0"/>
          <p:nvPr>
            <p:ph idx="1" type="body"/>
          </p:nvPr>
        </p:nvPicPr>
        <p:blipFill rotWithShape="1">
          <a:blip r:embed="rId3">
            <a:alphaModFix/>
          </a:blip>
          <a:srcRect b="0" l="0" r="0" t="0"/>
          <a:stretch/>
        </p:blipFill>
        <p:spPr>
          <a:xfrm>
            <a:off x="110975" y="1619999"/>
            <a:ext cx="5297700" cy="4661700"/>
          </a:xfrm>
          <a:prstGeom prst="rect">
            <a:avLst/>
          </a:prstGeom>
          <a:noFill/>
          <a:ln>
            <a:noFill/>
          </a:ln>
        </p:spPr>
      </p:pic>
      <p:pic>
        <p:nvPicPr>
          <p:cNvPr id="149" name="Google Shape;149;p22"/>
          <p:cNvPicPr preferRelativeResize="0"/>
          <p:nvPr/>
        </p:nvPicPr>
        <p:blipFill>
          <a:blip r:embed="rId4">
            <a:alphaModFix/>
          </a:blip>
          <a:stretch>
            <a:fillRect/>
          </a:stretch>
        </p:blipFill>
        <p:spPr>
          <a:xfrm>
            <a:off x="3475055" y="4666249"/>
            <a:ext cx="1838745" cy="2040050"/>
          </a:xfrm>
          <a:prstGeom prst="rect">
            <a:avLst/>
          </a:prstGeom>
          <a:noFill/>
          <a:ln>
            <a:noFill/>
          </a:ln>
        </p:spPr>
      </p:pic>
      <p:cxnSp>
        <p:nvCxnSpPr>
          <p:cNvPr id="150" name="Google Shape;150;p22"/>
          <p:cNvCxnSpPr/>
          <p:nvPr/>
        </p:nvCxnSpPr>
        <p:spPr>
          <a:xfrm flipH="1">
            <a:off x="5029950" y="3737050"/>
            <a:ext cx="4757100" cy="1747200"/>
          </a:xfrm>
          <a:prstGeom prst="straightConnector1">
            <a:avLst/>
          </a:prstGeom>
          <a:noFill/>
          <a:ln cap="flat" cmpd="sng" w="38100">
            <a:solidFill>
              <a:srgbClr val="F4CCCC"/>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Install </a:t>
            </a:r>
            <a:r>
              <a:rPr b="1" i="0" lang="en-US" sz="3200" u="none" cap="none" strike="noStrike">
                <a:solidFill>
                  <a:srgbClr val="FF0000"/>
                </a:solidFill>
                <a:latin typeface="Calibri"/>
                <a:ea typeface="Calibri"/>
                <a:cs typeface="Calibri"/>
                <a:sym typeface="Calibri"/>
              </a:rPr>
              <a:t>Left1, Left2, Left3 </a:t>
            </a:r>
            <a:r>
              <a:rPr b="1" i="0" lang="en-US" sz="3200" u="none" cap="none" strike="noStrike">
                <a:solidFill>
                  <a:schemeClr val="dk1"/>
                </a:solidFill>
                <a:latin typeface="Calibri"/>
                <a:ea typeface="Calibri"/>
                <a:cs typeface="Calibri"/>
                <a:sym typeface="Calibri"/>
              </a:rPr>
              <a:t>bar between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a:t>
            </a:r>
            <a:endParaRPr b="1" i="0" sz="3200" u="none" cap="none" strike="noStrike">
              <a:solidFill>
                <a:schemeClr val="dk1"/>
              </a:solidFill>
              <a:latin typeface="Calibri"/>
              <a:ea typeface="Calibri"/>
              <a:cs typeface="Calibri"/>
              <a:sym typeface="Calibri"/>
            </a:endParaRPr>
          </a:p>
        </p:txBody>
      </p:sp>
      <p:sp>
        <p:nvSpPr>
          <p:cNvPr id="156" name="Google Shape;156;p23"/>
          <p:cNvSpPr txBox="1"/>
          <p:nvPr>
            <p:ph idx="2" type="body"/>
          </p:nvPr>
        </p:nvSpPr>
        <p:spPr>
          <a:xfrm>
            <a:off x="5676900" y="1825624"/>
            <a:ext cx="5676900" cy="4575175"/>
          </a:xfrm>
          <a:prstGeom prst="rect">
            <a:avLst/>
          </a:prstGeom>
          <a:noFill/>
          <a:ln>
            <a:noFill/>
          </a:ln>
        </p:spPr>
        <p:txBody>
          <a:bodyPr anchorCtr="0" anchor="t" bIns="45700" lIns="91425" spcFirstLastPara="1" rIns="91425" wrap="square" tIns="45700">
            <a:noAutofit/>
          </a:bodyPr>
          <a:lstStyle/>
          <a:p>
            <a:pPr indent="-2032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Flip the frames over</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Install </a:t>
            </a:r>
            <a:r>
              <a:rPr b="0" i="0" lang="en-US" sz="2400" u="none" cap="none" strike="noStrike">
                <a:solidFill>
                  <a:srgbClr val="FF0000"/>
                </a:solidFill>
                <a:latin typeface="Calibri"/>
                <a:ea typeface="Calibri"/>
                <a:cs typeface="Calibri"/>
                <a:sym typeface="Calibri"/>
              </a:rPr>
              <a:t>Left3</a:t>
            </a:r>
            <a:r>
              <a:rPr b="0" i="0" lang="en-US" sz="2400" u="none" cap="none" strike="noStrike">
                <a:solidFill>
                  <a:schemeClr val="dk1"/>
                </a:solidFill>
                <a:latin typeface="Calibri"/>
                <a:ea typeface="Calibri"/>
                <a:cs typeface="Calibri"/>
                <a:sym typeface="Calibri"/>
              </a:rPr>
              <a:t>, put the screw between extrusion and slide all the way down toward to rubber feet.</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Then Install </a:t>
            </a:r>
            <a:r>
              <a:rPr b="0" i="0" lang="en-US" sz="2400" u="none" cap="none" strike="noStrike">
                <a:solidFill>
                  <a:srgbClr val="FF0000"/>
                </a:solidFill>
                <a:latin typeface="Calibri"/>
                <a:ea typeface="Calibri"/>
                <a:cs typeface="Calibri"/>
                <a:sym typeface="Calibri"/>
              </a:rPr>
              <a:t>Left2</a:t>
            </a:r>
            <a:r>
              <a:rPr b="0" i="0" lang="en-US" sz="2400" u="none" cap="none" strike="noStrike">
                <a:solidFill>
                  <a:schemeClr val="dk1"/>
                </a:solidFill>
                <a:latin typeface="Calibri"/>
                <a:ea typeface="Calibri"/>
                <a:cs typeface="Calibri"/>
                <a:sym typeface="Calibri"/>
              </a:rPr>
              <a:t>, Use the previous found </a:t>
            </a:r>
            <a:r>
              <a:rPr b="0" i="0" lang="en-US" sz="2400" u="none" cap="none" strike="noStrike">
                <a:solidFill>
                  <a:srgbClr val="FF0000"/>
                </a:solidFill>
                <a:latin typeface="Calibri"/>
                <a:ea typeface="Calibri"/>
                <a:cs typeface="Calibri"/>
                <a:sym typeface="Calibri"/>
              </a:rPr>
              <a:t>BH M6-20</a:t>
            </a:r>
            <a:r>
              <a:rPr b="0" i="0" lang="en-US" sz="2400" u="none" cap="none" strike="noStrike">
                <a:solidFill>
                  <a:schemeClr val="dk1"/>
                </a:solidFill>
                <a:latin typeface="Calibri"/>
                <a:ea typeface="Calibri"/>
                <a:cs typeface="Calibri"/>
                <a:sym typeface="Calibri"/>
              </a:rPr>
              <a:t> to secure it in the middle </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Finally Install </a:t>
            </a:r>
            <a:r>
              <a:rPr b="0" i="0" lang="en-US" sz="2400" u="none" cap="none" strike="noStrike">
                <a:solidFill>
                  <a:srgbClr val="FF0000"/>
                </a:solidFill>
                <a:latin typeface="Calibri"/>
                <a:ea typeface="Calibri"/>
                <a:cs typeface="Calibri"/>
                <a:sym typeface="Calibri"/>
              </a:rPr>
              <a:t>Left1</a:t>
            </a:r>
            <a:endParaRPr sz="2400"/>
          </a:p>
          <a:p>
            <a:pPr indent="-2032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Sticker side of bar should face outward</a:t>
            </a:r>
            <a:endParaRPr b="0" i="0" sz="2400" u="none" cap="none" strike="noStrike">
              <a:solidFill>
                <a:schemeClr val="dk1"/>
              </a:solidFill>
              <a:latin typeface="Calibri"/>
              <a:ea typeface="Calibri"/>
              <a:cs typeface="Calibri"/>
              <a:sym typeface="Calibri"/>
            </a:endParaRPr>
          </a:p>
          <a:p>
            <a:pPr indent="-203200" lvl="0" marL="228600" rtl="0" algn="l">
              <a:lnSpc>
                <a:spcPct val="80000"/>
              </a:lnSpc>
              <a:spcBef>
                <a:spcPts val="1000"/>
              </a:spcBef>
              <a:spcAft>
                <a:spcPts val="0"/>
              </a:spcAft>
              <a:buClr>
                <a:schemeClr val="dk1"/>
              </a:buClr>
              <a:buSzPts val="2400"/>
              <a:buFont typeface="Arial"/>
              <a:buChar char="•"/>
            </a:pPr>
            <a:r>
              <a:rPr lang="en-US" sz="2400"/>
              <a:t>Do not overtighten - you may need to adjust things slightly in later steps.</a:t>
            </a:r>
            <a:endParaRPr sz="2400"/>
          </a:p>
        </p:txBody>
      </p:sp>
      <p:pic>
        <p:nvPicPr>
          <p:cNvPr id="157" name="Google Shape;157;p23"/>
          <p:cNvPicPr preferRelativeResize="0"/>
          <p:nvPr>
            <p:ph idx="1" type="body"/>
          </p:nvPr>
        </p:nvPicPr>
        <p:blipFill rotWithShape="1">
          <a:blip r:embed="rId3">
            <a:alphaModFix/>
          </a:blip>
          <a:srcRect b="0" l="0" r="0" t="0"/>
          <a:stretch/>
        </p:blipFill>
        <p:spPr>
          <a:xfrm>
            <a:off x="1772894" y="1825625"/>
            <a:ext cx="3312212" cy="4351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The frame should look like this when it is done correctly</a:t>
            </a:r>
            <a:endParaRPr b="0" i="0" sz="3200" u="none" cap="none" strike="noStrike">
              <a:solidFill>
                <a:schemeClr val="dk1"/>
              </a:solidFill>
              <a:latin typeface="Calibri"/>
              <a:ea typeface="Calibri"/>
              <a:cs typeface="Calibri"/>
              <a:sym typeface="Calibri"/>
            </a:endParaRPr>
          </a:p>
        </p:txBody>
      </p:sp>
      <p:pic>
        <p:nvPicPr>
          <p:cNvPr id="163" name="Google Shape;163;p24"/>
          <p:cNvPicPr preferRelativeResize="0"/>
          <p:nvPr/>
        </p:nvPicPr>
        <p:blipFill rotWithShape="1">
          <a:blip r:embed="rId3">
            <a:alphaModFix/>
          </a:blip>
          <a:srcRect b="0" l="0" r="0" t="0"/>
          <a:stretch/>
        </p:blipFill>
        <p:spPr>
          <a:xfrm>
            <a:off x="1138238" y="1584323"/>
            <a:ext cx="4238625" cy="5057775"/>
          </a:xfrm>
          <a:prstGeom prst="rect">
            <a:avLst/>
          </a:prstGeom>
          <a:noFill/>
          <a:ln>
            <a:noFill/>
          </a:ln>
        </p:spPr>
      </p:pic>
      <p:sp>
        <p:nvSpPr>
          <p:cNvPr id="164" name="Google Shape;164;p24"/>
          <p:cNvSpPr txBox="1"/>
          <p:nvPr>
            <p:ph idx="2" type="body"/>
          </p:nvPr>
        </p:nvSpPr>
        <p:spPr>
          <a:xfrm>
            <a:off x="5676900" y="1825624"/>
            <a:ext cx="5676900" cy="457517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Stickers from all 4 sides should facing outward, like the picture shown</a:t>
            </a:r>
            <a:endParaRPr/>
          </a:p>
          <a:p>
            <a:pPr indent="-228600" lvl="0" marL="228600" marR="0" rtl="0" algn="l">
              <a:lnSpc>
                <a:spcPct val="90000"/>
              </a:lnSpc>
              <a:spcBef>
                <a:spcPts val="0"/>
              </a:spcBef>
              <a:spcAft>
                <a:spcPts val="0"/>
              </a:spcAft>
              <a:buClr>
                <a:schemeClr val="dk1"/>
              </a:buClr>
              <a:buSzPts val="2800"/>
              <a:buFont typeface="Arial"/>
              <a:buChar char="•"/>
            </a:pPr>
            <a:r>
              <a:rPr lang="en-US"/>
              <a:t>If you have problem, you can use this </a:t>
            </a:r>
            <a:r>
              <a:rPr lang="en-US" u="sng">
                <a:solidFill>
                  <a:schemeClr val="hlink"/>
                </a:solidFill>
                <a:hlinkClick r:id="rId4"/>
              </a:rPr>
              <a:t>video </a:t>
            </a:r>
            <a:r>
              <a:rPr lang="en-US"/>
              <a:t>as guideline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Z-Axis - Platform</a:t>
            </a:r>
            <a:endParaRPr/>
          </a:p>
        </p:txBody>
      </p:sp>
      <p:sp>
        <p:nvSpPr>
          <p:cNvPr id="170" name="Google Shape;170;p25"/>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 4</a:t>
            </a:r>
            <a:r>
              <a:rPr lang="en-US"/>
              <a:t> to help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assembled </a:t>
            </a:r>
            <a:r>
              <a:rPr b="0" i="0" lang="en-US" sz="3200" u="none" cap="none" strike="noStrike">
                <a:solidFill>
                  <a:srgbClr val="FF0000"/>
                </a:solidFill>
                <a:latin typeface="Calibri"/>
                <a:ea typeface="Calibri"/>
                <a:cs typeface="Calibri"/>
                <a:sym typeface="Calibri"/>
              </a:rPr>
              <a:t>Z-Axis </a:t>
            </a:r>
            <a:r>
              <a:rPr b="0" i="0" lang="en-US" sz="3200" u="none" cap="none" strike="noStrike">
                <a:solidFill>
                  <a:schemeClr val="dk1"/>
                </a:solidFill>
                <a:latin typeface="Calibri"/>
                <a:ea typeface="Calibri"/>
                <a:cs typeface="Calibri"/>
                <a:sym typeface="Calibri"/>
              </a:rPr>
              <a:t>in the box that looks like this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p:txBody>
      </p:sp>
      <p:pic>
        <p:nvPicPr>
          <p:cNvPr id="176" name="Google Shape;176;p26"/>
          <p:cNvPicPr preferRelativeResize="0"/>
          <p:nvPr>
            <p:ph idx="1" type="body"/>
          </p:nvPr>
        </p:nvPicPr>
        <p:blipFill rotWithShape="1">
          <a:blip r:embed="rId4">
            <a:alphaModFix/>
          </a:blip>
          <a:srcRect b="0" l="0" r="0" t="0"/>
          <a:stretch/>
        </p:blipFill>
        <p:spPr>
          <a:xfrm rot="10800000">
            <a:off x="838201" y="1990238"/>
            <a:ext cx="3263400" cy="4351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200"/>
              <a:t>Find the </a:t>
            </a:r>
            <a:r>
              <a:rPr lang="en-US" sz="3200">
                <a:solidFill>
                  <a:srgbClr val="FF0000"/>
                </a:solidFill>
              </a:rPr>
              <a:t>Endstop Sensor </a:t>
            </a:r>
            <a:r>
              <a:rPr lang="en-US" sz="3200"/>
              <a:t>cable that looks like this</a:t>
            </a:r>
            <a:endParaRPr sz="32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a:p>
            <a:pPr indent="0" lvl="0" marL="0" marR="0" rtl="0" algn="l">
              <a:lnSpc>
                <a:spcPct val="90000"/>
              </a:lnSpc>
              <a:spcBef>
                <a:spcPts val="0"/>
              </a:spcBef>
              <a:spcAft>
                <a:spcPts val="0"/>
              </a:spcAft>
              <a:buClr>
                <a:schemeClr val="dk1"/>
              </a:buClr>
              <a:buFont typeface="Calibri"/>
              <a:buNone/>
            </a:pPr>
            <a:r>
              <a:t/>
            </a:r>
            <a:endParaRPr sz="3200"/>
          </a:p>
        </p:txBody>
      </p:sp>
      <p:pic>
        <p:nvPicPr>
          <p:cNvPr id="182" name="Google Shape;182;p27"/>
          <p:cNvPicPr preferRelativeResize="0"/>
          <p:nvPr>
            <p:ph idx="2" type="body"/>
          </p:nvPr>
        </p:nvPicPr>
        <p:blipFill rotWithShape="1">
          <a:blip r:embed="rId4">
            <a:alphaModFix/>
          </a:blip>
          <a:srcRect b="0" l="0" r="0" t="0"/>
          <a:stretch/>
        </p:blipFill>
        <p:spPr>
          <a:xfrm rot="10800000">
            <a:off x="6172200" y="2058194"/>
            <a:ext cx="5181600" cy="3886200"/>
          </a:xfrm>
          <a:prstGeom prst="rect">
            <a:avLst/>
          </a:prstGeom>
          <a:noFill/>
          <a:ln>
            <a:noFill/>
          </a:ln>
        </p:spPr>
      </p:pic>
      <p:pic>
        <p:nvPicPr>
          <p:cNvPr id="183" name="Google Shape;183;p27"/>
          <p:cNvPicPr preferRelativeResize="0"/>
          <p:nvPr>
            <p:ph idx="1" type="body"/>
          </p:nvPr>
        </p:nvPicPr>
        <p:blipFill rotWithShape="1">
          <a:blip r:embed="rId5">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200"/>
              <a:t>Connect </a:t>
            </a:r>
            <a:r>
              <a:rPr lang="en-US" sz="3200">
                <a:solidFill>
                  <a:srgbClr val="FF0000"/>
                </a:solidFill>
              </a:rPr>
              <a:t>Endstop Sensor </a:t>
            </a:r>
            <a:r>
              <a:rPr lang="en-US" sz="3200"/>
              <a:t>cable to </a:t>
            </a:r>
            <a:r>
              <a:rPr lang="en-US" sz="3200">
                <a:solidFill>
                  <a:srgbClr val="FF0000"/>
                </a:solidFill>
              </a:rPr>
              <a:t>Z-axis</a:t>
            </a:r>
            <a:r>
              <a:rPr lang="en-US" sz="3200"/>
              <a:t> as following</a:t>
            </a:r>
            <a:endParaRPr sz="32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p:txBody>
      </p:sp>
      <p:sp>
        <p:nvSpPr>
          <p:cNvPr id="189" name="Google Shape;189;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a:t>The smaller connector on the </a:t>
            </a:r>
            <a:r>
              <a:rPr lang="en-US">
                <a:solidFill>
                  <a:srgbClr val="FF0000"/>
                </a:solidFill>
              </a:rPr>
              <a:t>endstop sensor cable</a:t>
            </a:r>
            <a:r>
              <a:rPr lang="en-US"/>
              <a:t> goes into the </a:t>
            </a:r>
            <a:r>
              <a:rPr lang="en-US">
                <a:solidFill>
                  <a:srgbClr val="FF0000"/>
                </a:solidFill>
              </a:rPr>
              <a:t>socket </a:t>
            </a:r>
            <a:r>
              <a:rPr lang="en-US"/>
              <a:t>on the Z-axis.</a:t>
            </a:r>
            <a:endParaRPr/>
          </a:p>
          <a:p>
            <a:pPr indent="-228600" lvl="0" marL="228600" marR="0" rtl="0" algn="l">
              <a:lnSpc>
                <a:spcPct val="90000"/>
              </a:lnSpc>
              <a:spcBef>
                <a:spcPts val="0"/>
              </a:spcBef>
              <a:spcAft>
                <a:spcPts val="0"/>
              </a:spcAft>
              <a:buClr>
                <a:schemeClr val="dk1"/>
              </a:buClr>
              <a:buSzPts val="2800"/>
              <a:buFont typeface="Arial"/>
              <a:buChar char="•"/>
            </a:pPr>
            <a:r>
              <a:rPr lang="en-US"/>
              <a:t>Ensure connection is secure as this is needed to stop Z-axis motor from over extending the build plate arm</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90" name="Google Shape;190;p28"/>
          <p:cNvPicPr preferRelativeResize="0"/>
          <p:nvPr>
            <p:ph idx="1" type="body"/>
          </p:nvPr>
        </p:nvPicPr>
        <p:blipFill rotWithShape="1">
          <a:blip r:embed="rId4">
            <a:alphaModFix/>
          </a:blip>
          <a:srcRect b="0" l="0" r="0" t="0"/>
          <a:stretch/>
        </p:blipFill>
        <p:spPr>
          <a:xfrm>
            <a:off x="475950" y="1892548"/>
            <a:ext cx="5181600" cy="3517800"/>
          </a:xfrm>
          <a:prstGeom prst="rect">
            <a:avLst/>
          </a:prstGeom>
          <a:noFill/>
          <a:ln>
            <a:noFill/>
          </a:ln>
        </p:spPr>
      </p:pic>
      <p:pic>
        <p:nvPicPr>
          <p:cNvPr id="191" name="Google Shape;191;p28"/>
          <p:cNvPicPr preferRelativeResize="0"/>
          <p:nvPr/>
        </p:nvPicPr>
        <p:blipFill rotWithShape="1">
          <a:blip r:embed="rId5">
            <a:alphaModFix/>
          </a:blip>
          <a:srcRect b="0" l="0" r="0" t="0"/>
          <a:stretch/>
        </p:blipFill>
        <p:spPr>
          <a:xfrm>
            <a:off x="2927300" y="3822477"/>
            <a:ext cx="3045000" cy="287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000"/>
              <a:t>Find 4 </a:t>
            </a:r>
            <a:r>
              <a:rPr lang="en-US" sz="3000">
                <a:solidFill>
                  <a:srgbClr val="FF0000"/>
                </a:solidFill>
              </a:rPr>
              <a:t>CH M3-20</a:t>
            </a:r>
            <a:r>
              <a:rPr lang="en-US" sz="3000"/>
              <a:t> screws and use it to Mount  </a:t>
            </a:r>
            <a:r>
              <a:rPr lang="en-US" sz="3000">
                <a:solidFill>
                  <a:srgbClr val="FF0000"/>
                </a:solidFill>
              </a:rPr>
              <a:t>Z-Axis</a:t>
            </a:r>
            <a:r>
              <a:rPr lang="en-US" sz="3000"/>
              <a:t>  to </a:t>
            </a:r>
            <a:r>
              <a:rPr lang="en-US" sz="3000">
                <a:solidFill>
                  <a:srgbClr val="FF0000"/>
                </a:solidFill>
              </a:rPr>
              <a:t>Back</a:t>
            </a:r>
            <a:r>
              <a:rPr lang="en-US" sz="3000"/>
              <a:t> frame</a:t>
            </a:r>
            <a:endParaRPr sz="30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000"/>
          </a:p>
          <a:p>
            <a:pPr indent="0" lvl="0" marL="0" marR="0" rtl="0" algn="l">
              <a:lnSpc>
                <a:spcPct val="90000"/>
              </a:lnSpc>
              <a:spcBef>
                <a:spcPts val="0"/>
              </a:spcBef>
              <a:spcAft>
                <a:spcPts val="0"/>
              </a:spcAft>
              <a:buClr>
                <a:schemeClr val="dk1"/>
              </a:buClr>
              <a:buFont typeface="Calibri"/>
              <a:buNone/>
            </a:pPr>
            <a:r>
              <a:t/>
            </a:r>
            <a:endParaRPr sz="1600"/>
          </a:p>
        </p:txBody>
      </p:sp>
      <p:pic>
        <p:nvPicPr>
          <p:cNvPr id="197" name="Google Shape;197;p29"/>
          <p:cNvPicPr preferRelativeResize="0"/>
          <p:nvPr>
            <p:ph idx="2" type="body"/>
          </p:nvPr>
        </p:nvPicPr>
        <p:blipFill rotWithShape="1">
          <a:blip r:embed="rId4">
            <a:alphaModFix/>
          </a:blip>
          <a:srcRect b="0" l="0" r="0" t="0"/>
          <a:stretch/>
        </p:blipFill>
        <p:spPr>
          <a:xfrm>
            <a:off x="1406675" y="1461525"/>
            <a:ext cx="3454200" cy="5229900"/>
          </a:xfrm>
          <a:prstGeom prst="rect">
            <a:avLst/>
          </a:prstGeom>
          <a:noFill/>
          <a:ln>
            <a:noFill/>
          </a:ln>
        </p:spPr>
      </p:pic>
      <p:pic>
        <p:nvPicPr>
          <p:cNvPr id="198" name="Google Shape;198;p29"/>
          <p:cNvPicPr preferRelativeResize="0"/>
          <p:nvPr>
            <p:ph idx="1" type="body"/>
          </p:nvPr>
        </p:nvPicPr>
        <p:blipFill rotWithShape="1">
          <a:blip r:embed="rId5">
            <a:alphaModFix/>
          </a:blip>
          <a:srcRect b="0" l="0" r="0" t="0"/>
          <a:stretch/>
        </p:blipFill>
        <p:spPr>
          <a:xfrm>
            <a:off x="5465925" y="3997052"/>
            <a:ext cx="4064100" cy="2494500"/>
          </a:xfrm>
          <a:prstGeom prst="rect">
            <a:avLst/>
          </a:prstGeom>
          <a:noFill/>
          <a:ln>
            <a:noFill/>
          </a:ln>
        </p:spPr>
      </p:pic>
      <p:sp>
        <p:nvSpPr>
          <p:cNvPr id="199" name="Google Shape;199;p29"/>
          <p:cNvSpPr txBox="1"/>
          <p:nvPr/>
        </p:nvSpPr>
        <p:spPr>
          <a:xfrm>
            <a:off x="6733075" y="2061150"/>
            <a:ext cx="4620600" cy="4134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Font typeface="Calibri"/>
              <a:buNone/>
            </a:pPr>
            <a:r>
              <a:rPr lang="en-US" sz="2400">
                <a:solidFill>
                  <a:schemeClr val="dk1"/>
                </a:solidFill>
                <a:latin typeface="Calibri"/>
                <a:ea typeface="Calibri"/>
                <a:cs typeface="Calibri"/>
                <a:sym typeface="Calibri"/>
              </a:rPr>
              <a:t>The bolt head goes on the outside of the frame and screws into the built-in threads </a:t>
            </a:r>
            <a:endParaRPr sz="24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Font typeface="Calibri"/>
              <a:buNone/>
            </a:pPr>
            <a:r>
              <a:rPr lang="en-US" sz="2400">
                <a:solidFill>
                  <a:schemeClr val="dk1"/>
                </a:solidFill>
                <a:latin typeface="Calibri"/>
                <a:ea typeface="Calibri"/>
                <a:cs typeface="Calibri"/>
                <a:sym typeface="Calibri"/>
              </a:rPr>
              <a:t>on the Z-axis.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000"/>
              <a:t>When installing, we now recommend checking to see these eight screws locking the build plate arm are secured.  The screws may have become loose during shipment:</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1600"/>
          </a:p>
        </p:txBody>
      </p:sp>
      <p:pic>
        <p:nvPicPr>
          <p:cNvPr id="205" name="Google Shape;205;p30"/>
          <p:cNvPicPr preferRelativeResize="0"/>
          <p:nvPr/>
        </p:nvPicPr>
        <p:blipFill>
          <a:blip r:embed="rId3">
            <a:alphaModFix/>
          </a:blip>
          <a:stretch>
            <a:fillRect/>
          </a:stretch>
        </p:blipFill>
        <p:spPr>
          <a:xfrm>
            <a:off x="1266575" y="1854025"/>
            <a:ext cx="3555611" cy="4862374"/>
          </a:xfrm>
          <a:prstGeom prst="rect">
            <a:avLst/>
          </a:prstGeom>
          <a:noFill/>
          <a:ln>
            <a:noFill/>
          </a:ln>
        </p:spPr>
      </p:pic>
      <p:cxnSp>
        <p:nvCxnSpPr>
          <p:cNvPr id="206" name="Google Shape;206;p30"/>
          <p:cNvCxnSpPr/>
          <p:nvPr/>
        </p:nvCxnSpPr>
        <p:spPr>
          <a:xfrm rot="10800000">
            <a:off x="3645275" y="4027700"/>
            <a:ext cx="2250000" cy="194700"/>
          </a:xfrm>
          <a:prstGeom prst="straightConnector1">
            <a:avLst/>
          </a:prstGeom>
          <a:noFill/>
          <a:ln cap="flat" cmpd="sng" w="38100">
            <a:solidFill>
              <a:srgbClr val="FF0000"/>
            </a:solidFill>
            <a:prstDash val="solid"/>
            <a:round/>
            <a:headEnd len="med" w="med" type="none"/>
            <a:tailEnd len="med" w="med" type="triangle"/>
          </a:ln>
        </p:spPr>
      </p:cxnSp>
      <p:cxnSp>
        <p:nvCxnSpPr>
          <p:cNvPr id="207" name="Google Shape;207;p30"/>
          <p:cNvCxnSpPr/>
          <p:nvPr/>
        </p:nvCxnSpPr>
        <p:spPr>
          <a:xfrm rot="10800000">
            <a:off x="2845000" y="5444800"/>
            <a:ext cx="2736600" cy="811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000"/>
              <a:t>With </a:t>
            </a:r>
            <a:r>
              <a:rPr lang="en-US" sz="3000">
                <a:solidFill>
                  <a:srgbClr val="FF0000"/>
                </a:solidFill>
              </a:rPr>
              <a:t>Z-axis and rails</a:t>
            </a:r>
            <a:r>
              <a:rPr lang="en-US" sz="3000"/>
              <a:t> installed, Moai should look like this now</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1600"/>
          </a:p>
        </p:txBody>
      </p:sp>
      <p:pic>
        <p:nvPicPr>
          <p:cNvPr id="213" name="Google Shape;213;p31"/>
          <p:cNvPicPr preferRelativeResize="0"/>
          <p:nvPr/>
        </p:nvPicPr>
        <p:blipFill>
          <a:blip r:embed="rId3">
            <a:alphaModFix/>
          </a:blip>
          <a:stretch>
            <a:fillRect/>
          </a:stretch>
        </p:blipFill>
        <p:spPr>
          <a:xfrm>
            <a:off x="1317725" y="1690825"/>
            <a:ext cx="3787476" cy="4862376"/>
          </a:xfrm>
          <a:prstGeom prst="rect">
            <a:avLst/>
          </a:prstGeom>
          <a:noFill/>
          <a:ln>
            <a:noFill/>
          </a:ln>
        </p:spPr>
      </p:pic>
      <p:pic>
        <p:nvPicPr>
          <p:cNvPr id="214" name="Google Shape;214;p31"/>
          <p:cNvPicPr preferRelativeResize="0"/>
          <p:nvPr/>
        </p:nvPicPr>
        <p:blipFill>
          <a:blip r:embed="rId4">
            <a:alphaModFix/>
          </a:blip>
          <a:stretch>
            <a:fillRect/>
          </a:stretch>
        </p:blipFill>
        <p:spPr>
          <a:xfrm>
            <a:off x="5257601" y="1690825"/>
            <a:ext cx="5253102" cy="4862376"/>
          </a:xfrm>
          <a:prstGeom prst="rect">
            <a:avLst/>
          </a:prstGeom>
          <a:noFill/>
          <a:ln>
            <a:noFill/>
          </a:ln>
        </p:spPr>
      </p:pic>
      <p:sp>
        <p:nvSpPr>
          <p:cNvPr id="215" name="Google Shape;215;p31"/>
          <p:cNvSpPr txBox="1"/>
          <p:nvPr/>
        </p:nvSpPr>
        <p:spPr>
          <a:xfrm>
            <a:off x="187500" y="5073950"/>
            <a:ext cx="12858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Front</a:t>
            </a:r>
            <a:endParaRPr sz="1800">
              <a:solidFill>
                <a:srgbClr val="FF0000"/>
              </a:solidFill>
            </a:endParaRPr>
          </a:p>
        </p:txBody>
      </p:sp>
      <p:cxnSp>
        <p:nvCxnSpPr>
          <p:cNvPr id="216" name="Google Shape;216;p31"/>
          <p:cNvCxnSpPr/>
          <p:nvPr/>
        </p:nvCxnSpPr>
        <p:spPr>
          <a:xfrm flipH="1" rot="10800000">
            <a:off x="924150" y="4404050"/>
            <a:ext cx="1058100" cy="669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Frames</a:t>
            </a:r>
            <a:endParaRPr/>
          </a:p>
        </p:txBody>
      </p:sp>
      <p:sp>
        <p:nvSpPr>
          <p:cNvPr id="91" name="Google Shape;91;p14"/>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Part3</a:t>
            </a:r>
            <a:r>
              <a:rPr lang="en-US"/>
              <a:t> to help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000"/>
              <a:t>Once the </a:t>
            </a:r>
            <a:r>
              <a:rPr lang="en-US" sz="3000">
                <a:solidFill>
                  <a:srgbClr val="FF0000"/>
                </a:solidFill>
              </a:rPr>
              <a:t>Z-Axi</a:t>
            </a:r>
            <a:r>
              <a:rPr lang="en-US" sz="3000"/>
              <a:t>s is secured, find the </a:t>
            </a:r>
            <a:r>
              <a:rPr lang="en-US" sz="3000">
                <a:solidFill>
                  <a:srgbClr val="FF0000"/>
                </a:solidFill>
              </a:rPr>
              <a:t>Platform</a:t>
            </a:r>
            <a:r>
              <a:rPr lang="en-US" sz="3000"/>
              <a:t>, it comes assembled </a:t>
            </a:r>
            <a:endParaRPr sz="30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000"/>
          </a:p>
        </p:txBody>
      </p:sp>
      <p:sp>
        <p:nvSpPr>
          <p:cNvPr id="222" name="Google Shape;222;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23" name="Google Shape;223;p32"/>
          <p:cNvPicPr preferRelativeResize="0"/>
          <p:nvPr>
            <p:ph idx="1" type="body"/>
          </p:nvPr>
        </p:nvPicPr>
        <p:blipFill rotWithShape="1">
          <a:blip r:embed="rId4">
            <a:alphaModFix/>
          </a:blip>
          <a:srcRect b="0" l="0" r="0" t="0"/>
          <a:stretch/>
        </p:blipFill>
        <p:spPr>
          <a:xfrm>
            <a:off x="838200" y="2223402"/>
            <a:ext cx="5181600" cy="35557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4 </a:t>
            </a:r>
            <a:r>
              <a:rPr b="0" i="0" lang="en-US" sz="3200" u="none" cap="none" strike="noStrike">
                <a:solidFill>
                  <a:srgbClr val="FF0000"/>
                </a:solidFill>
                <a:latin typeface="Calibri"/>
                <a:ea typeface="Calibri"/>
                <a:cs typeface="Calibri"/>
                <a:sym typeface="Calibri"/>
              </a:rPr>
              <a:t>CH M5-27 </a:t>
            </a:r>
            <a:r>
              <a:rPr b="0" i="0" lang="en-US" sz="3200" u="none" cap="none" strike="noStrike">
                <a:solidFill>
                  <a:schemeClr val="dk1"/>
                </a:solidFill>
                <a:latin typeface="Calibri"/>
                <a:ea typeface="Calibri"/>
                <a:cs typeface="Calibri"/>
                <a:sym typeface="Calibri"/>
              </a:rPr>
              <a:t>screws and nut. two </a:t>
            </a:r>
            <a:r>
              <a:rPr lang="en-US" sz="3200">
                <a:solidFill>
                  <a:srgbClr val="FF0000"/>
                </a:solidFill>
              </a:rPr>
              <a:t>S</a:t>
            </a:r>
            <a:r>
              <a:rPr b="0" i="0" lang="en-US" sz="3200" u="none" cap="none" strike="noStrike">
                <a:solidFill>
                  <a:srgbClr val="FF0000"/>
                </a:solidFill>
                <a:latin typeface="Calibri"/>
                <a:ea typeface="Calibri"/>
                <a:cs typeface="Calibri"/>
                <a:sym typeface="Calibri"/>
              </a:rPr>
              <a:t>ilver </a:t>
            </a:r>
            <a:r>
              <a:rPr lang="en-US" sz="3200">
                <a:solidFill>
                  <a:srgbClr val="FF0000"/>
                </a:solidFill>
              </a:rPr>
              <a:t>colored </a:t>
            </a:r>
            <a:r>
              <a:rPr b="0" i="0" lang="en-US" sz="3200" u="none" cap="none" strike="noStrike">
                <a:solidFill>
                  <a:srgbClr val="FF0000"/>
                </a:solidFill>
                <a:latin typeface="Calibri"/>
                <a:ea typeface="Calibri"/>
                <a:cs typeface="Calibri"/>
                <a:sym typeface="Calibri"/>
              </a:rPr>
              <a:t>bracket</a:t>
            </a:r>
            <a:endParaRPr b="0" i="0" sz="3200" u="none" cap="none" strike="noStrike">
              <a:solidFill>
                <a:srgbClr val="FF0000"/>
              </a:solidFill>
              <a:latin typeface="Calibri"/>
              <a:ea typeface="Calibri"/>
              <a:cs typeface="Calibri"/>
              <a:sym typeface="Calibri"/>
            </a:endParaRPr>
          </a:p>
        </p:txBody>
      </p:sp>
      <p:pic>
        <p:nvPicPr>
          <p:cNvPr id="229" name="Google Shape;229;p33"/>
          <p:cNvPicPr preferRelativeResize="0"/>
          <p:nvPr>
            <p:ph idx="2" type="body"/>
          </p:nvPr>
        </p:nvPicPr>
        <p:blipFill rotWithShape="1">
          <a:blip r:embed="rId3">
            <a:alphaModFix/>
          </a:blip>
          <a:srcRect b="0" l="0" r="0" t="0"/>
          <a:stretch/>
        </p:blipFill>
        <p:spPr>
          <a:xfrm>
            <a:off x="7010400" y="2082006"/>
            <a:ext cx="3505200" cy="3838575"/>
          </a:xfrm>
          <a:prstGeom prst="rect">
            <a:avLst/>
          </a:prstGeom>
          <a:noFill/>
          <a:ln>
            <a:noFill/>
          </a:ln>
        </p:spPr>
      </p:pic>
      <p:pic>
        <p:nvPicPr>
          <p:cNvPr id="230" name="Google Shape;230;p33"/>
          <p:cNvPicPr preferRelativeResize="0"/>
          <p:nvPr>
            <p:ph idx="1" type="body"/>
          </p:nvPr>
        </p:nvPicPr>
        <p:blipFill rotWithShape="1">
          <a:blip r:embed="rId4">
            <a:alphaModFix/>
          </a:blip>
          <a:srcRect b="0" l="0" r="0" t="0"/>
          <a:stretch/>
        </p:blipFill>
        <p:spPr>
          <a:xfrm>
            <a:off x="838200" y="2045704"/>
            <a:ext cx="5181600" cy="39111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838200" y="365125"/>
            <a:ext cx="10515600" cy="279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Put the </a:t>
            </a:r>
            <a:r>
              <a:rPr b="0" i="0" lang="en-US" sz="2400" u="none" cap="none" strike="noStrike">
                <a:solidFill>
                  <a:srgbClr val="FF0000"/>
                </a:solidFill>
                <a:latin typeface="Calibri"/>
                <a:ea typeface="Calibri"/>
                <a:cs typeface="Calibri"/>
                <a:sym typeface="Calibri"/>
              </a:rPr>
              <a:t>Silver Bracket</a:t>
            </a:r>
            <a:r>
              <a:rPr b="0" i="0" lang="en-US" sz="2400" u="none" cap="none" strike="noStrike">
                <a:solidFill>
                  <a:schemeClr val="dk1"/>
                </a:solidFill>
                <a:latin typeface="Calibri"/>
                <a:ea typeface="Calibri"/>
                <a:cs typeface="Calibri"/>
                <a:sym typeface="Calibri"/>
              </a:rPr>
              <a:t> on the </a:t>
            </a:r>
            <a:r>
              <a:rPr b="0" i="0" lang="en-US" sz="2400" u="none" cap="none" strike="noStrike">
                <a:solidFill>
                  <a:srgbClr val="FF0000"/>
                </a:solidFill>
                <a:latin typeface="Calibri"/>
                <a:ea typeface="Calibri"/>
                <a:cs typeface="Calibri"/>
                <a:sym typeface="Calibri"/>
              </a:rPr>
              <a:t>Platform’s</a:t>
            </a:r>
            <a:r>
              <a:rPr b="0" i="0" lang="en-US" sz="2400" u="none" cap="none" strike="noStrike">
                <a:solidFill>
                  <a:schemeClr val="dk1"/>
                </a:solidFill>
                <a:latin typeface="Calibri"/>
                <a:ea typeface="Calibri"/>
                <a:cs typeface="Calibri"/>
                <a:sym typeface="Calibri"/>
              </a:rPr>
              <a:t> metal rod. </a:t>
            </a:r>
            <a:endParaRPr sz="2400"/>
          </a:p>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the </a:t>
            </a:r>
            <a:r>
              <a:rPr b="0" i="0" lang="en-US" sz="2400" u="none" cap="none" strike="noStrike">
                <a:solidFill>
                  <a:srgbClr val="FF0000"/>
                </a:solidFill>
                <a:latin typeface="Calibri"/>
                <a:ea typeface="Calibri"/>
                <a:cs typeface="Calibri"/>
                <a:sym typeface="Calibri"/>
              </a:rPr>
              <a:t>Platform</a:t>
            </a:r>
            <a:r>
              <a:rPr b="0" i="0" lang="en-US" sz="2400" u="none" cap="none" strike="noStrike">
                <a:solidFill>
                  <a:schemeClr val="dk1"/>
                </a:solidFill>
                <a:latin typeface="Calibri"/>
                <a:ea typeface="Calibri"/>
                <a:cs typeface="Calibri"/>
                <a:sym typeface="Calibri"/>
              </a:rPr>
              <a:t> cross from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and </a:t>
            </a:r>
            <a:r>
              <a:rPr b="0" i="0" lang="en-US" sz="2400" u="none" cap="none" strike="noStrike">
                <a:solidFill>
                  <a:srgbClr val="FF0000"/>
                </a:solidFill>
                <a:latin typeface="Calibri"/>
                <a:ea typeface="Calibri"/>
                <a:cs typeface="Calibri"/>
                <a:sym typeface="Calibri"/>
              </a:rPr>
              <a:t>Back</a:t>
            </a:r>
            <a:r>
              <a:rPr b="0" i="0" lang="en-US" sz="2400" u="none" cap="none" strike="noStrike">
                <a:solidFill>
                  <a:schemeClr val="dk1"/>
                </a:solidFill>
                <a:latin typeface="Calibri"/>
                <a:ea typeface="Calibri"/>
                <a:cs typeface="Calibri"/>
                <a:sym typeface="Calibri"/>
              </a:rPr>
              <a:t> frame with the beam is close to the </a:t>
            </a:r>
            <a:r>
              <a:rPr b="0" i="0" lang="en-US" sz="2400" u="none" cap="none" strike="noStrike">
                <a:solidFill>
                  <a:srgbClr val="FF0000"/>
                </a:solidFill>
                <a:latin typeface="Calibri"/>
                <a:ea typeface="Calibri"/>
                <a:cs typeface="Calibri"/>
                <a:sym typeface="Calibri"/>
              </a:rPr>
              <a:t>Left</a:t>
            </a:r>
            <a:r>
              <a:rPr b="0" i="0" lang="en-US" sz="2400" u="none" cap="none" strike="noStrike">
                <a:solidFill>
                  <a:schemeClr val="dk1"/>
                </a:solidFill>
                <a:latin typeface="Calibri"/>
                <a:ea typeface="Calibri"/>
                <a:cs typeface="Calibri"/>
                <a:sym typeface="Calibri"/>
              </a:rPr>
              <a:t> Frame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CH M5-27 </a:t>
            </a:r>
            <a:r>
              <a:rPr b="0" i="0" lang="en-US" sz="2400" u="none" cap="none" strike="noStrike">
                <a:solidFill>
                  <a:schemeClr val="dk1"/>
                </a:solidFill>
                <a:latin typeface="Calibri"/>
                <a:ea typeface="Calibri"/>
                <a:cs typeface="Calibri"/>
                <a:sym typeface="Calibri"/>
              </a:rPr>
              <a:t>screws to secure.  Should install both </a:t>
            </a:r>
            <a:r>
              <a:rPr b="0" i="0" lang="en-US" sz="2400" u="none" cap="none" strike="noStrike">
                <a:solidFill>
                  <a:srgbClr val="FF0000"/>
                </a:solidFill>
                <a:latin typeface="Calibri"/>
                <a:ea typeface="Calibri"/>
                <a:cs typeface="Calibri"/>
                <a:sym typeface="Calibri"/>
              </a:rPr>
              <a:t>Silver Brackets </a:t>
            </a:r>
            <a:r>
              <a:rPr b="0" i="0" lang="en-US" sz="2400" u="none" cap="none" strike="noStrike">
                <a:solidFill>
                  <a:schemeClr val="dk1"/>
                </a:solidFill>
                <a:latin typeface="Calibri"/>
                <a:ea typeface="Calibri"/>
                <a:cs typeface="Calibri"/>
                <a:sym typeface="Calibri"/>
              </a:rPr>
              <a:t>first before tightening. </a:t>
            </a:r>
            <a:r>
              <a:rPr b="0" i="0" lang="en-US" sz="2400" u="none" cap="none" strike="noStrike">
                <a:solidFill>
                  <a:srgbClr val="FF0000"/>
                </a:solidFill>
                <a:latin typeface="Calibri"/>
                <a:ea typeface="Calibri"/>
                <a:cs typeface="Calibri"/>
                <a:sym typeface="Calibri"/>
              </a:rPr>
              <a:t>Silver Brackets </a:t>
            </a:r>
            <a:r>
              <a:rPr lang="en-US" sz="2400"/>
              <a:t>as it</a:t>
            </a:r>
            <a:r>
              <a:rPr b="0" i="0" lang="en-US" sz="2400" u="none" cap="none" strike="noStrike">
                <a:solidFill>
                  <a:schemeClr val="dk1"/>
                </a:solidFill>
                <a:latin typeface="Calibri"/>
                <a:ea typeface="Calibri"/>
                <a:cs typeface="Calibri"/>
                <a:sym typeface="Calibri"/>
              </a:rPr>
              <a:t> tou</a:t>
            </a:r>
            <a:r>
              <a:rPr lang="en-US" sz="2400"/>
              <a:t>c</a:t>
            </a:r>
            <a:r>
              <a:rPr b="0" i="0" lang="en-US" sz="2400" u="none" cap="none" strike="noStrike">
                <a:solidFill>
                  <a:schemeClr val="dk1"/>
                </a:solidFill>
                <a:latin typeface="Calibri"/>
                <a:ea typeface="Calibri"/>
                <a:cs typeface="Calibri"/>
                <a:sym typeface="Calibri"/>
              </a:rPr>
              <a:t>h both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and </a:t>
            </a:r>
            <a:r>
              <a:rPr b="0" i="0" lang="en-US" sz="2400" u="none" cap="none" strike="noStrike">
                <a:solidFill>
                  <a:srgbClr val="FF0000"/>
                </a:solidFill>
                <a:latin typeface="Calibri"/>
                <a:ea typeface="Calibri"/>
                <a:cs typeface="Calibri"/>
                <a:sym typeface="Calibri"/>
              </a:rPr>
              <a:t>Back</a:t>
            </a:r>
            <a:r>
              <a:rPr b="0" i="0" lang="en-US" sz="2400" u="none" cap="none" strike="noStrike">
                <a:solidFill>
                  <a:schemeClr val="dk1"/>
                </a:solidFill>
                <a:latin typeface="Calibri"/>
                <a:ea typeface="Calibri"/>
                <a:cs typeface="Calibri"/>
                <a:sym typeface="Calibri"/>
              </a:rPr>
              <a:t> frame. </a:t>
            </a:r>
            <a:r>
              <a:rPr lang="en-US" sz="2400"/>
              <a:t> Keep the rod somewhat loose as you need to make adjustment later </a:t>
            </a:r>
            <a:r>
              <a:rPr lang="en-US" sz="2400" u="sng">
                <a:solidFill>
                  <a:schemeClr val="hlink"/>
                </a:solidFill>
                <a:hlinkClick r:id="rId3"/>
              </a:rPr>
              <a:t>video tutorial part 4</a:t>
            </a:r>
            <a:endParaRPr sz="2400"/>
          </a:p>
        </p:txBody>
      </p:sp>
      <p:pic>
        <p:nvPicPr>
          <p:cNvPr id="236" name="Google Shape;236;p34"/>
          <p:cNvPicPr preferRelativeResize="0"/>
          <p:nvPr>
            <p:ph idx="1" type="body"/>
          </p:nvPr>
        </p:nvPicPr>
        <p:blipFill rotWithShape="1">
          <a:blip r:embed="rId4">
            <a:alphaModFix/>
          </a:blip>
          <a:srcRect b="0" l="0" r="0" t="0"/>
          <a:stretch/>
        </p:blipFill>
        <p:spPr>
          <a:xfrm>
            <a:off x="573000" y="3079225"/>
            <a:ext cx="4586100" cy="3218100"/>
          </a:xfrm>
          <a:prstGeom prst="rect">
            <a:avLst/>
          </a:prstGeom>
          <a:noFill/>
          <a:ln>
            <a:noFill/>
          </a:ln>
        </p:spPr>
      </p:pic>
      <p:pic>
        <p:nvPicPr>
          <p:cNvPr id="237" name="Google Shape;237;p34"/>
          <p:cNvPicPr preferRelativeResize="0"/>
          <p:nvPr>
            <p:ph idx="2" type="body"/>
          </p:nvPr>
        </p:nvPicPr>
        <p:blipFill rotWithShape="1">
          <a:blip r:embed="rId5">
            <a:alphaModFix/>
          </a:blip>
          <a:srcRect b="0" l="0" r="0" t="0"/>
          <a:stretch/>
        </p:blipFill>
        <p:spPr>
          <a:xfrm>
            <a:off x="6909500" y="3079225"/>
            <a:ext cx="5049300" cy="3471000"/>
          </a:xfrm>
          <a:prstGeom prst="rect">
            <a:avLst/>
          </a:prstGeom>
          <a:noFill/>
          <a:ln>
            <a:noFill/>
          </a:ln>
        </p:spPr>
      </p:pic>
      <p:cxnSp>
        <p:nvCxnSpPr>
          <p:cNvPr id="238" name="Google Shape;238;p34"/>
          <p:cNvCxnSpPr/>
          <p:nvPr/>
        </p:nvCxnSpPr>
        <p:spPr>
          <a:xfrm rot="10800000">
            <a:off x="2687375" y="5241025"/>
            <a:ext cx="898500" cy="1309200"/>
          </a:xfrm>
          <a:prstGeom prst="straightConnector1">
            <a:avLst/>
          </a:prstGeom>
          <a:noFill/>
          <a:ln cap="flat" cmpd="sng" w="38100">
            <a:solidFill>
              <a:srgbClr val="FF0000"/>
            </a:solidFill>
            <a:prstDash val="solid"/>
            <a:round/>
            <a:headEnd len="med" w="med" type="none"/>
            <a:tailEnd len="med" w="med" type="triangle"/>
          </a:ln>
        </p:spPr>
      </p:cxnSp>
      <p:cxnSp>
        <p:nvCxnSpPr>
          <p:cNvPr id="239" name="Google Shape;239;p34"/>
          <p:cNvCxnSpPr/>
          <p:nvPr/>
        </p:nvCxnSpPr>
        <p:spPr>
          <a:xfrm rot="10800000">
            <a:off x="8170100" y="5698825"/>
            <a:ext cx="157500" cy="851400"/>
          </a:xfrm>
          <a:prstGeom prst="straightConnector1">
            <a:avLst/>
          </a:prstGeom>
          <a:noFill/>
          <a:ln cap="flat" cmpd="sng" w="28575">
            <a:solidFill>
              <a:srgbClr val="FF0000"/>
            </a:solidFill>
            <a:prstDash val="solid"/>
            <a:round/>
            <a:headEnd len="med" w="med" type="none"/>
            <a:tailEnd len="med" w="med" type="triangle"/>
          </a:ln>
        </p:spPr>
      </p:cxnSp>
      <p:cxnSp>
        <p:nvCxnSpPr>
          <p:cNvPr id="240" name="Google Shape;240;p34"/>
          <p:cNvCxnSpPr/>
          <p:nvPr/>
        </p:nvCxnSpPr>
        <p:spPr>
          <a:xfrm flipH="1" rot="10800000">
            <a:off x="6553450" y="5403600"/>
            <a:ext cx="861900" cy="825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838200" y="365125"/>
            <a:ext cx="10515600" cy="2427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below metal piece in the lower right piece</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secure it with between </a:t>
            </a:r>
            <a:r>
              <a:rPr b="0" i="0" lang="en-US" sz="3200" u="none" cap="none" strike="noStrike">
                <a:solidFill>
                  <a:srgbClr val="FF0000"/>
                </a:solidFill>
                <a:latin typeface="Calibri"/>
                <a:ea typeface="Calibri"/>
                <a:cs typeface="Calibri"/>
                <a:sym typeface="Calibri"/>
              </a:rPr>
              <a:t>Front</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Back</a:t>
            </a:r>
            <a:r>
              <a:rPr b="0" i="0" lang="en-US" sz="3200" u="none" cap="none" strike="noStrike">
                <a:solidFill>
                  <a:schemeClr val="dk1"/>
                </a:solidFill>
                <a:latin typeface="Calibri"/>
                <a:ea typeface="Calibri"/>
                <a:cs typeface="Calibri"/>
                <a:sym typeface="Calibri"/>
              </a:rPr>
              <a:t> frame near </a:t>
            </a:r>
            <a:r>
              <a:rPr b="0" i="0" lang="en-US" sz="3200" u="none" cap="none" strike="noStrike">
                <a:solidFill>
                  <a:srgbClr val="FF0000"/>
                </a:solidFill>
                <a:latin typeface="Calibri"/>
                <a:ea typeface="Calibri"/>
                <a:cs typeface="Calibri"/>
                <a:sym typeface="Calibri"/>
              </a:rPr>
              <a:t>Right</a:t>
            </a:r>
            <a:r>
              <a:rPr b="0" i="0" lang="en-US" sz="3200" u="none" cap="none" strike="noStrike">
                <a:solidFill>
                  <a:schemeClr val="dk1"/>
                </a:solidFill>
                <a:latin typeface="Calibri"/>
                <a:ea typeface="Calibri"/>
                <a:cs typeface="Calibri"/>
                <a:sym typeface="Calibri"/>
              </a:rPr>
              <a:t> side. 4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screws</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3200"/>
              <a:t>This is easiest if you insert the top 2 screws first, then the back 2 should go in easily.</a:t>
            </a:r>
            <a:endParaRPr sz="3200"/>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4</a:t>
            </a:r>
            <a:endParaRPr sz="3200"/>
          </a:p>
        </p:txBody>
      </p:sp>
      <p:pic>
        <p:nvPicPr>
          <p:cNvPr id="246" name="Google Shape;246;p35"/>
          <p:cNvPicPr preferRelativeResize="0"/>
          <p:nvPr>
            <p:ph idx="2" type="body"/>
          </p:nvPr>
        </p:nvPicPr>
        <p:blipFill rotWithShape="1">
          <a:blip r:embed="rId4">
            <a:alphaModFix/>
          </a:blip>
          <a:srcRect b="0" l="0" r="0" t="0"/>
          <a:stretch/>
        </p:blipFill>
        <p:spPr>
          <a:xfrm>
            <a:off x="6674427" y="2934946"/>
            <a:ext cx="5181600" cy="3404700"/>
          </a:xfrm>
          <a:prstGeom prst="rect">
            <a:avLst/>
          </a:prstGeom>
          <a:noFill/>
          <a:ln>
            <a:noFill/>
          </a:ln>
        </p:spPr>
      </p:pic>
      <p:pic>
        <p:nvPicPr>
          <p:cNvPr id="247" name="Google Shape;247;p35"/>
          <p:cNvPicPr preferRelativeResize="0"/>
          <p:nvPr>
            <p:ph idx="1" type="body"/>
          </p:nvPr>
        </p:nvPicPr>
        <p:blipFill rotWithShape="1">
          <a:blip r:embed="rId5">
            <a:alphaModFix/>
          </a:blip>
          <a:srcRect b="0" l="0" r="0" t="0"/>
          <a:stretch/>
        </p:blipFill>
        <p:spPr>
          <a:xfrm rot="-5400000">
            <a:off x="1080071" y="2483137"/>
            <a:ext cx="3689100" cy="4918800"/>
          </a:xfrm>
          <a:prstGeom prst="rect">
            <a:avLst/>
          </a:prstGeom>
          <a:noFill/>
          <a:ln>
            <a:noFill/>
          </a:ln>
        </p:spPr>
      </p:pic>
      <p:cxnSp>
        <p:nvCxnSpPr>
          <p:cNvPr id="248" name="Google Shape;248;p35"/>
          <p:cNvCxnSpPr/>
          <p:nvPr/>
        </p:nvCxnSpPr>
        <p:spPr>
          <a:xfrm rot="10800000">
            <a:off x="11055125" y="4859425"/>
            <a:ext cx="462300" cy="886800"/>
          </a:xfrm>
          <a:prstGeom prst="straightConnector1">
            <a:avLst/>
          </a:prstGeom>
          <a:noFill/>
          <a:ln cap="flat" cmpd="sng" w="76200">
            <a:solidFill>
              <a:srgbClr val="FF0000"/>
            </a:solidFill>
            <a:prstDash val="solid"/>
            <a:round/>
            <a:headEnd len="med" w="med" type="none"/>
            <a:tailEnd len="med" w="med" type="triangle"/>
          </a:ln>
        </p:spPr>
      </p:cxnSp>
      <p:sp>
        <p:nvSpPr>
          <p:cNvPr id="249" name="Google Shape;249;p35"/>
          <p:cNvSpPr txBox="1"/>
          <p:nvPr/>
        </p:nvSpPr>
        <p:spPr>
          <a:xfrm>
            <a:off x="10455650" y="6033550"/>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cxnSp>
        <p:nvCxnSpPr>
          <p:cNvPr id="250" name="Google Shape;250;p35"/>
          <p:cNvCxnSpPr/>
          <p:nvPr/>
        </p:nvCxnSpPr>
        <p:spPr>
          <a:xfrm flipH="1" rot="10800000">
            <a:off x="7582525" y="4684275"/>
            <a:ext cx="1274100" cy="812100"/>
          </a:xfrm>
          <a:prstGeom prst="straightConnector1">
            <a:avLst/>
          </a:prstGeom>
          <a:noFill/>
          <a:ln cap="flat" cmpd="sng" w="76200">
            <a:solidFill>
              <a:srgbClr val="FF0000"/>
            </a:solidFill>
            <a:prstDash val="solid"/>
            <a:round/>
            <a:headEnd len="med" w="med" type="none"/>
            <a:tailEnd len="med" w="med" type="triangle"/>
          </a:ln>
        </p:spPr>
      </p:cxnSp>
      <p:sp>
        <p:nvSpPr>
          <p:cNvPr id="251" name="Google Shape;251;p35"/>
          <p:cNvSpPr txBox="1"/>
          <p:nvPr/>
        </p:nvSpPr>
        <p:spPr>
          <a:xfrm>
            <a:off x="7222775" y="5496375"/>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Front Frame</a:t>
            </a:r>
            <a:endParaRPr b="1" sz="1800">
              <a:solidFill>
                <a:srgbClr val="FF0000"/>
              </a:solidFill>
            </a:endParaRPr>
          </a:p>
        </p:txBody>
      </p:sp>
      <p:cxnSp>
        <p:nvCxnSpPr>
          <p:cNvPr id="252" name="Google Shape;252;p35"/>
          <p:cNvCxnSpPr/>
          <p:nvPr/>
        </p:nvCxnSpPr>
        <p:spPr>
          <a:xfrm>
            <a:off x="2013400" y="3343275"/>
            <a:ext cx="587400" cy="961800"/>
          </a:xfrm>
          <a:prstGeom prst="straightConnector1">
            <a:avLst/>
          </a:prstGeom>
          <a:noFill/>
          <a:ln cap="flat" cmpd="sng" w="76200">
            <a:solidFill>
              <a:srgbClr val="FF0000"/>
            </a:solidFill>
            <a:prstDash val="solid"/>
            <a:round/>
            <a:headEnd len="med" w="med" type="none"/>
            <a:tailEnd len="med" w="med" type="triangle"/>
          </a:ln>
        </p:spPr>
      </p:cxnSp>
      <p:sp>
        <p:nvSpPr>
          <p:cNvPr id="253" name="Google Shape;253;p35"/>
          <p:cNvSpPr txBox="1"/>
          <p:nvPr/>
        </p:nvSpPr>
        <p:spPr>
          <a:xfrm>
            <a:off x="991475" y="3036850"/>
            <a:ext cx="152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Calibri"/>
              <a:buNone/>
            </a:pPr>
            <a:r>
              <a:rPr lang="en-US" sz="3000"/>
              <a:t>Moai should look like this at this point</a:t>
            </a:r>
            <a:endParaRPr sz="3000"/>
          </a:p>
        </p:txBody>
      </p:sp>
      <p:pic>
        <p:nvPicPr>
          <p:cNvPr id="259" name="Google Shape;259;p36"/>
          <p:cNvPicPr preferRelativeResize="0"/>
          <p:nvPr/>
        </p:nvPicPr>
        <p:blipFill>
          <a:blip r:embed="rId3">
            <a:alphaModFix/>
          </a:blip>
          <a:stretch>
            <a:fillRect/>
          </a:stretch>
        </p:blipFill>
        <p:spPr>
          <a:xfrm>
            <a:off x="5522452" y="1588725"/>
            <a:ext cx="5327372" cy="4862375"/>
          </a:xfrm>
          <a:prstGeom prst="rect">
            <a:avLst/>
          </a:prstGeom>
          <a:noFill/>
          <a:ln>
            <a:noFill/>
          </a:ln>
        </p:spPr>
      </p:pic>
      <p:pic>
        <p:nvPicPr>
          <p:cNvPr id="260" name="Google Shape;260;p36"/>
          <p:cNvPicPr preferRelativeResize="0"/>
          <p:nvPr/>
        </p:nvPicPr>
        <p:blipFill>
          <a:blip r:embed="rId4">
            <a:alphaModFix/>
          </a:blip>
          <a:stretch>
            <a:fillRect/>
          </a:stretch>
        </p:blipFill>
        <p:spPr>
          <a:xfrm>
            <a:off x="420275" y="1776250"/>
            <a:ext cx="4359168" cy="4862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Riser Motors and Panels</a:t>
            </a:r>
            <a:endParaRPr/>
          </a:p>
        </p:txBody>
      </p:sp>
      <p:sp>
        <p:nvSpPr>
          <p:cNvPr id="266" name="Google Shape;266;p37"/>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Part5 </a:t>
            </a:r>
            <a:r>
              <a:rPr lang="en-US"/>
              <a:t>to help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and the two </a:t>
            </a:r>
            <a:r>
              <a:rPr b="0" i="0" lang="en-US" sz="3200" u="none" cap="none" strike="noStrike">
                <a:solidFill>
                  <a:srgbClr val="FF0000"/>
                </a:solidFill>
                <a:latin typeface="Calibri"/>
                <a:ea typeface="Calibri"/>
                <a:cs typeface="Calibri"/>
                <a:sym typeface="Calibri"/>
              </a:rPr>
              <a:t>Brackets</a:t>
            </a:r>
            <a:endParaRPr b="0" i="0" sz="3200" u="none" cap="none" strike="noStrike">
              <a:solidFill>
                <a:srgbClr val="FF0000"/>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3200">
              <a:solidFill>
                <a:srgbClr val="FF0000"/>
              </a:solidFill>
            </a:endParaRPr>
          </a:p>
        </p:txBody>
      </p:sp>
      <p:pic>
        <p:nvPicPr>
          <p:cNvPr id="272" name="Google Shape;272;p38"/>
          <p:cNvPicPr preferRelativeResize="0"/>
          <p:nvPr>
            <p:ph idx="2" type="body"/>
          </p:nvPr>
        </p:nvPicPr>
        <p:blipFill rotWithShape="1">
          <a:blip r:embed="rId4">
            <a:alphaModFix/>
          </a:blip>
          <a:srcRect b="0" l="0" r="0" t="0"/>
          <a:stretch/>
        </p:blipFill>
        <p:spPr>
          <a:xfrm>
            <a:off x="6172200" y="2586239"/>
            <a:ext cx="5181600" cy="2830110"/>
          </a:xfrm>
          <a:prstGeom prst="rect">
            <a:avLst/>
          </a:prstGeom>
          <a:noFill/>
          <a:ln>
            <a:noFill/>
          </a:ln>
        </p:spPr>
      </p:pic>
      <p:pic>
        <p:nvPicPr>
          <p:cNvPr id="273" name="Google Shape;273;p38"/>
          <p:cNvPicPr preferRelativeResize="0"/>
          <p:nvPr>
            <p:ph idx="1" type="body"/>
          </p:nvPr>
        </p:nvPicPr>
        <p:blipFill rotWithShape="1">
          <a:blip r:embed="rId5">
            <a:alphaModFix/>
          </a:blip>
          <a:srcRect b="0" l="0" r="0" t="0"/>
          <a:stretch/>
        </p:blipFill>
        <p:spPr>
          <a:xfrm>
            <a:off x="838200" y="2324480"/>
            <a:ext cx="5181600" cy="33536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Install </a:t>
            </a:r>
            <a:r>
              <a:rPr b="0" i="0" lang="en-US" sz="3200" u="none" cap="none" strike="noStrike">
                <a:solidFill>
                  <a:srgbClr val="FF0000"/>
                </a:solidFill>
                <a:latin typeface="Calibri"/>
                <a:ea typeface="Calibri"/>
                <a:cs typeface="Calibri"/>
                <a:sym typeface="Calibri"/>
              </a:rPr>
              <a:t>Brackets</a:t>
            </a:r>
            <a:r>
              <a:rPr b="0" i="0" lang="en-US" sz="3200" u="none" cap="none" strike="noStrike">
                <a:solidFill>
                  <a:schemeClr val="dk1"/>
                </a:solidFill>
                <a:latin typeface="Calibri"/>
                <a:ea typeface="Calibri"/>
                <a:cs typeface="Calibri"/>
                <a:sym typeface="Calibri"/>
              </a:rPr>
              <a:t> on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like this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3200"/>
          </a:p>
        </p:txBody>
      </p:sp>
      <p:sp>
        <p:nvSpPr>
          <p:cNvPr id="279" name="Google Shape;279;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rPr lang="en-US"/>
              <a:t>The bracket with larger center hole goes in first.</a:t>
            </a:r>
            <a:endParaRPr/>
          </a:p>
          <a:p>
            <a:pPr indent="-50800" lvl="0" marL="228600" marR="0" rtl="0" algn="l">
              <a:lnSpc>
                <a:spcPct val="90000"/>
              </a:lnSpc>
              <a:spcBef>
                <a:spcPts val="0"/>
              </a:spcBef>
              <a:spcAft>
                <a:spcPts val="0"/>
              </a:spcAft>
              <a:buClr>
                <a:schemeClr val="dk1"/>
              </a:buClr>
              <a:buSzPts val="2800"/>
              <a:buFont typeface="Arial"/>
              <a:buNone/>
            </a:pPr>
            <a:r>
              <a:t/>
            </a:r>
            <a:endParaRPr/>
          </a:p>
        </p:txBody>
      </p:sp>
      <p:pic>
        <p:nvPicPr>
          <p:cNvPr id="280" name="Google Shape;280;p39"/>
          <p:cNvPicPr preferRelativeResize="0"/>
          <p:nvPr/>
        </p:nvPicPr>
        <p:blipFill>
          <a:blip r:embed="rId4">
            <a:alphaModFix/>
          </a:blip>
          <a:stretch>
            <a:fillRect/>
          </a:stretch>
        </p:blipFill>
        <p:spPr>
          <a:xfrm>
            <a:off x="1001475" y="1570038"/>
            <a:ext cx="3646884" cy="48625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838200" y="365125"/>
            <a:ext cx="10515600" cy="1693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Secure </a:t>
            </a:r>
            <a:r>
              <a:rPr b="0" i="0" lang="en-US" sz="3200" u="none" cap="none" strike="noStrike">
                <a:solidFill>
                  <a:srgbClr val="FF0000"/>
                </a:solidFill>
                <a:latin typeface="Calibri"/>
                <a:ea typeface="Calibri"/>
                <a:cs typeface="Calibri"/>
                <a:sym typeface="Calibri"/>
              </a:rPr>
              <a:t>Rise Motor </a:t>
            </a:r>
            <a:r>
              <a:rPr b="0" i="0" lang="en-US" sz="3200" u="none" cap="none" strike="noStrike">
                <a:solidFill>
                  <a:schemeClr val="dk1"/>
                </a:solidFill>
                <a:latin typeface="Calibri"/>
                <a:ea typeface="Calibri"/>
                <a:cs typeface="Calibri"/>
                <a:sym typeface="Calibri"/>
              </a:rPr>
              <a:t>with </a:t>
            </a:r>
            <a:r>
              <a:rPr b="0" i="0" lang="en-US" sz="3200" u="none" cap="none" strike="noStrike">
                <a:solidFill>
                  <a:srgbClr val="FF0000"/>
                </a:solidFill>
                <a:latin typeface="Calibri"/>
                <a:ea typeface="Calibri"/>
                <a:cs typeface="Calibri"/>
                <a:sym typeface="Calibri"/>
              </a:rPr>
              <a:t>CH M3-25 </a:t>
            </a:r>
            <a:r>
              <a:rPr b="0" i="0" lang="en-US" sz="3200" u="none" cap="none" strike="noStrike">
                <a:solidFill>
                  <a:schemeClr val="dk1"/>
                </a:solidFill>
                <a:latin typeface="Calibri"/>
                <a:ea typeface="Calibri"/>
                <a:cs typeface="Calibri"/>
                <a:sym typeface="Calibri"/>
              </a:rPr>
              <a:t>from the bottom near </a:t>
            </a:r>
            <a:r>
              <a:rPr b="0" i="0" lang="en-US" sz="3200" u="none" cap="none" strike="noStrike">
                <a:solidFill>
                  <a:srgbClr val="FF0000"/>
                </a:solidFill>
                <a:latin typeface="Calibri"/>
                <a:ea typeface="Calibri"/>
                <a:cs typeface="Calibri"/>
                <a:sym typeface="Calibri"/>
              </a:rPr>
              <a:t>Right </a:t>
            </a:r>
            <a:r>
              <a:rPr b="0" i="0" lang="en-US" sz="3200" u="none" cap="none" strike="noStrike">
                <a:solidFill>
                  <a:schemeClr val="dk1"/>
                </a:solidFill>
                <a:latin typeface="Calibri"/>
                <a:ea typeface="Calibri"/>
                <a:cs typeface="Calibri"/>
                <a:sym typeface="Calibri"/>
              </a:rPr>
              <a:t>frame</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3200"/>
          </a:p>
          <a:p>
            <a:pPr indent="0" lvl="0" marL="0" marR="0" rtl="0" algn="l">
              <a:lnSpc>
                <a:spcPct val="90000"/>
              </a:lnSpc>
              <a:spcBef>
                <a:spcPts val="0"/>
              </a:spcBef>
              <a:spcAft>
                <a:spcPts val="0"/>
              </a:spcAft>
              <a:buClr>
                <a:schemeClr val="dk1"/>
              </a:buClr>
              <a:buFont typeface="Calibri"/>
              <a:buNone/>
            </a:pPr>
            <a:r>
              <a:t/>
            </a:r>
            <a:endParaRPr sz="3200"/>
          </a:p>
        </p:txBody>
      </p:sp>
      <p:pic>
        <p:nvPicPr>
          <p:cNvPr id="286" name="Google Shape;286;p40"/>
          <p:cNvPicPr preferRelativeResize="0"/>
          <p:nvPr>
            <p:ph idx="2" type="body"/>
          </p:nvPr>
        </p:nvPicPr>
        <p:blipFill rotWithShape="1">
          <a:blip r:embed="rId4">
            <a:alphaModFix/>
          </a:blip>
          <a:srcRect b="0" l="0" r="0" t="0"/>
          <a:stretch/>
        </p:blipFill>
        <p:spPr>
          <a:xfrm>
            <a:off x="6172200" y="2058194"/>
            <a:ext cx="5181600" cy="3886200"/>
          </a:xfrm>
          <a:prstGeom prst="rect">
            <a:avLst/>
          </a:prstGeom>
          <a:noFill/>
          <a:ln>
            <a:noFill/>
          </a:ln>
        </p:spPr>
      </p:pic>
      <p:pic>
        <p:nvPicPr>
          <p:cNvPr descr="CH-M3-25.jpg" id="287" name="Google Shape;287;p40"/>
          <p:cNvPicPr preferRelativeResize="0"/>
          <p:nvPr/>
        </p:nvPicPr>
        <p:blipFill rotWithShape="1">
          <a:blip r:embed="rId5">
            <a:alphaModFix/>
          </a:blip>
          <a:srcRect b="16353" l="2297" r="14459" t="8112"/>
          <a:stretch/>
        </p:blipFill>
        <p:spPr>
          <a:xfrm>
            <a:off x="399725" y="2058200"/>
            <a:ext cx="5884900" cy="3567080"/>
          </a:xfrm>
          <a:prstGeom prst="rect">
            <a:avLst/>
          </a:prstGeom>
          <a:noFill/>
          <a:ln>
            <a:noFill/>
          </a:ln>
        </p:spPr>
      </p:pic>
      <p:cxnSp>
        <p:nvCxnSpPr>
          <p:cNvPr id="288" name="Google Shape;288;p40"/>
          <p:cNvCxnSpPr/>
          <p:nvPr/>
        </p:nvCxnSpPr>
        <p:spPr>
          <a:xfrm rot="10800000">
            <a:off x="9806125" y="4222225"/>
            <a:ext cx="549600" cy="624600"/>
          </a:xfrm>
          <a:prstGeom prst="straightConnector1">
            <a:avLst/>
          </a:prstGeom>
          <a:noFill/>
          <a:ln cap="flat" cmpd="sng" w="76200">
            <a:solidFill>
              <a:srgbClr val="FF0000"/>
            </a:solidFill>
            <a:prstDash val="solid"/>
            <a:round/>
            <a:headEnd len="med" w="med" type="none"/>
            <a:tailEnd len="med" w="med" type="triangle"/>
          </a:ln>
        </p:spPr>
      </p:cxnSp>
      <p:cxnSp>
        <p:nvCxnSpPr>
          <p:cNvPr id="289" name="Google Shape;289;p40"/>
          <p:cNvCxnSpPr/>
          <p:nvPr/>
        </p:nvCxnSpPr>
        <p:spPr>
          <a:xfrm flipH="1" rot="10800000">
            <a:off x="7532550" y="4286975"/>
            <a:ext cx="739500" cy="9471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b="0" i="0" lang="en-US" sz="3200" u="none" cap="none" strike="noStrike">
                <a:solidFill>
                  <a:srgbClr val="FF0000"/>
                </a:solidFill>
                <a:latin typeface="Calibri"/>
                <a:ea typeface="Calibri"/>
                <a:cs typeface="Calibri"/>
                <a:sym typeface="Calibri"/>
              </a:rPr>
              <a:t>Rise Motor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295" name="Google Shape;295;p41"/>
          <p:cNvPicPr preferRelativeResize="0"/>
          <p:nvPr/>
        </p:nvPicPr>
        <p:blipFill>
          <a:blip r:embed="rId3">
            <a:alphaModFix/>
          </a:blip>
          <a:stretch>
            <a:fillRect/>
          </a:stretch>
        </p:blipFill>
        <p:spPr>
          <a:xfrm>
            <a:off x="152400" y="1843225"/>
            <a:ext cx="5431250" cy="4862376"/>
          </a:xfrm>
          <a:prstGeom prst="rect">
            <a:avLst/>
          </a:prstGeom>
          <a:noFill/>
          <a:ln>
            <a:noFill/>
          </a:ln>
        </p:spPr>
      </p:pic>
      <p:pic>
        <p:nvPicPr>
          <p:cNvPr id="296" name="Google Shape;296;p41"/>
          <p:cNvPicPr preferRelativeResize="0"/>
          <p:nvPr/>
        </p:nvPicPr>
        <p:blipFill>
          <a:blip r:embed="rId4">
            <a:alphaModFix/>
          </a:blip>
          <a:stretch>
            <a:fillRect/>
          </a:stretch>
        </p:blipFill>
        <p:spPr>
          <a:xfrm>
            <a:off x="4959150" y="2847800"/>
            <a:ext cx="6303551" cy="3139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4000" u="none" cap="none" strike="noStrike">
                <a:solidFill>
                  <a:schemeClr val="dk1"/>
                </a:solidFill>
                <a:latin typeface="Calibri"/>
                <a:ea typeface="Calibri"/>
                <a:cs typeface="Calibri"/>
                <a:sym typeface="Calibri"/>
              </a:rPr>
              <a:t>Please find these 3 bars</a:t>
            </a:r>
            <a:endParaRPr b="1" i="0" sz="4000" u="none" cap="none" strike="noStrike">
              <a:solidFill>
                <a:schemeClr val="dk1"/>
              </a:solidFill>
              <a:latin typeface="Calibri"/>
              <a:ea typeface="Calibri"/>
              <a:cs typeface="Calibri"/>
              <a:sym typeface="Calibri"/>
            </a:endParaRPr>
          </a:p>
        </p:txBody>
      </p:sp>
      <p:sp>
        <p:nvSpPr>
          <p:cNvPr id="97" name="Google Shape;97;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They are labeled:</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Left1</a:t>
            </a:r>
            <a:r>
              <a:rPr b="0" i="0" lang="en-US" sz="40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Left2</a:t>
            </a:r>
            <a:r>
              <a:rPr b="0" i="0" lang="en-US" sz="40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a:t>
            </a:r>
            <a:r>
              <a:rPr b="0" i="0" lang="en-US" sz="4000" u="none" cap="none" strike="noStrike">
                <a:solidFill>
                  <a:srgbClr val="FF0000"/>
                </a:solidFill>
                <a:latin typeface="Calibri"/>
                <a:ea typeface="Calibri"/>
                <a:cs typeface="Calibri"/>
                <a:sym typeface="Calibri"/>
              </a:rPr>
              <a:t>Left3</a:t>
            </a:r>
            <a:r>
              <a:rPr b="0" i="0" lang="en-US" sz="4000" u="none" cap="none" strike="noStrike">
                <a:solidFill>
                  <a:schemeClr val="dk1"/>
                </a:solidFill>
                <a:latin typeface="Calibri"/>
                <a:ea typeface="Calibri"/>
                <a:cs typeface="Calibri"/>
                <a:sym typeface="Calibri"/>
              </a:rPr>
              <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98" name="Google Shape;98;p15"/>
          <p:cNvPicPr preferRelativeResize="0"/>
          <p:nvPr>
            <p:ph idx="1" type="body"/>
          </p:nvPr>
        </p:nvPicPr>
        <p:blipFill rotWithShape="1">
          <a:blip r:embed="rId3">
            <a:alphaModFix/>
          </a:blip>
          <a:srcRect b="0" l="0" r="0" t="0"/>
          <a:stretch/>
        </p:blipFill>
        <p:spPr>
          <a:xfrm>
            <a:off x="13952" y="2203823"/>
            <a:ext cx="5940039" cy="32564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838200" y="143749"/>
            <a:ext cx="10515600" cy="2079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Use hand to turn the long threaded beam on </a:t>
            </a:r>
            <a:r>
              <a:rPr b="0" i="0" lang="en-US" sz="2400" u="none" cap="none" strike="noStrike">
                <a:solidFill>
                  <a:srgbClr val="FF0000"/>
                </a:solidFill>
                <a:latin typeface="Calibri"/>
                <a:ea typeface="Calibri"/>
                <a:cs typeface="Calibri"/>
                <a:sym typeface="Calibri"/>
              </a:rPr>
              <a:t>Riser Motor </a:t>
            </a:r>
            <a:r>
              <a:rPr b="0" i="0" lang="en-US" sz="2400" u="none" cap="none" strike="noStrike">
                <a:solidFill>
                  <a:schemeClr val="dk1"/>
                </a:solidFill>
                <a:latin typeface="Calibri"/>
                <a:ea typeface="Calibri"/>
                <a:cs typeface="Calibri"/>
                <a:sym typeface="Calibri"/>
              </a:rPr>
              <a:t>upward, such that it screws into the tiny </a:t>
            </a:r>
            <a:r>
              <a:rPr b="0" i="0" lang="en-US" sz="2400" u="none" cap="none" strike="noStrike">
                <a:solidFill>
                  <a:srgbClr val="FF0000"/>
                </a:solidFill>
                <a:latin typeface="Calibri"/>
                <a:ea typeface="Calibri"/>
                <a:cs typeface="Calibri"/>
                <a:sym typeface="Calibri"/>
              </a:rPr>
              <a:t>Silver Metal Part</a:t>
            </a:r>
            <a:r>
              <a:rPr b="0" i="0" lang="en-US" sz="2400" u="none" cap="none" strike="noStrike">
                <a:solidFill>
                  <a:schemeClr val="dk1"/>
                </a:solidFill>
                <a:latin typeface="Calibri"/>
                <a:ea typeface="Calibri"/>
                <a:cs typeface="Calibri"/>
                <a:sym typeface="Calibri"/>
              </a:rPr>
              <a:t>. (</a:t>
            </a:r>
            <a:r>
              <a:rPr lang="en-US" sz="2400"/>
              <a:t>move the platform a bit if needed)</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Move the beam up to a point where the unthreaded metal cylinder touches </a:t>
            </a:r>
            <a:r>
              <a:rPr b="0" i="0" lang="en-US" sz="2400" u="none" cap="none" strike="noStrike">
                <a:solidFill>
                  <a:srgbClr val="FF0000"/>
                </a:solidFill>
                <a:latin typeface="Calibri"/>
                <a:ea typeface="Calibri"/>
                <a:cs typeface="Calibri"/>
                <a:sym typeface="Calibri"/>
              </a:rPr>
              <a:t>Silver Metal Part</a:t>
            </a:r>
            <a:r>
              <a:rPr b="0" i="0" lang="en-US" sz="2400" u="none" cap="none" strike="noStrike">
                <a:solidFill>
                  <a:schemeClr val="dk1"/>
                </a:solidFill>
                <a:latin typeface="Calibri"/>
                <a:ea typeface="Calibri"/>
                <a:cs typeface="Calibri"/>
                <a:sym typeface="Calibri"/>
              </a:rPr>
              <a:t>.  The use the </a:t>
            </a:r>
            <a:r>
              <a:rPr b="0" i="0" lang="en-US" sz="2400" u="none" cap="none" strike="noStrike">
                <a:solidFill>
                  <a:srgbClr val="FF0000"/>
                </a:solidFill>
                <a:latin typeface="Calibri"/>
                <a:ea typeface="Calibri"/>
                <a:cs typeface="Calibri"/>
                <a:sym typeface="Calibri"/>
              </a:rPr>
              <a:t>CH M3-4</a:t>
            </a:r>
            <a:r>
              <a:rPr lang="en-US" sz="2400">
                <a:solidFill>
                  <a:srgbClr val="FF0000"/>
                </a:solidFill>
              </a:rPr>
              <a:t> or CH M3-5</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to tighten it. No need to over secure it.  Make sure the </a:t>
            </a:r>
            <a:r>
              <a:rPr b="0" i="0" lang="en-US" sz="2400" u="none" cap="none" strike="noStrike">
                <a:solidFill>
                  <a:srgbClr val="FF0000"/>
                </a:solidFill>
                <a:latin typeface="Calibri"/>
                <a:ea typeface="Calibri"/>
                <a:cs typeface="Calibri"/>
                <a:sym typeface="Calibri"/>
              </a:rPr>
              <a:t>Silver Metal Part </a:t>
            </a:r>
            <a:r>
              <a:rPr b="0" i="0" lang="en-US" sz="2400" u="none" cap="none" strike="noStrike">
                <a:solidFill>
                  <a:schemeClr val="dk1"/>
                </a:solidFill>
                <a:latin typeface="Calibri"/>
                <a:ea typeface="Calibri"/>
                <a:cs typeface="Calibri"/>
                <a:sym typeface="Calibri"/>
              </a:rPr>
              <a:t>is straight with the </a:t>
            </a:r>
            <a:r>
              <a:rPr b="0" i="0" lang="en-US" sz="2400" u="none" cap="none" strike="noStrike">
                <a:solidFill>
                  <a:srgbClr val="FF0000"/>
                </a:solidFill>
                <a:latin typeface="Calibri"/>
                <a:ea typeface="Calibri"/>
                <a:cs typeface="Calibri"/>
                <a:sym typeface="Calibri"/>
              </a:rPr>
              <a:t>Riser Motor’s </a:t>
            </a:r>
            <a:r>
              <a:rPr b="0" i="0" lang="en-US" sz="2400" u="none" cap="none" strike="noStrike">
                <a:solidFill>
                  <a:schemeClr val="dk1"/>
                </a:solidFill>
                <a:latin typeface="Calibri"/>
                <a:ea typeface="Calibri"/>
                <a:cs typeface="Calibri"/>
                <a:sym typeface="Calibri"/>
              </a:rPr>
              <a:t>beam</a:t>
            </a:r>
            <a:endParaRPr b="0" i="0" sz="24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2400"/>
          </a:p>
        </p:txBody>
      </p:sp>
      <p:pic>
        <p:nvPicPr>
          <p:cNvPr id="302" name="Google Shape;302;p42"/>
          <p:cNvPicPr preferRelativeResize="0"/>
          <p:nvPr/>
        </p:nvPicPr>
        <p:blipFill rotWithShape="1">
          <a:blip r:embed="rId4">
            <a:alphaModFix/>
          </a:blip>
          <a:srcRect b="0" l="0" r="0" t="0"/>
          <a:stretch/>
        </p:blipFill>
        <p:spPr>
          <a:xfrm>
            <a:off x="519982" y="2413363"/>
            <a:ext cx="3257400" cy="4390800"/>
          </a:xfrm>
          <a:prstGeom prst="rect">
            <a:avLst/>
          </a:prstGeom>
          <a:noFill/>
          <a:ln>
            <a:noFill/>
          </a:ln>
        </p:spPr>
      </p:pic>
      <p:pic>
        <p:nvPicPr>
          <p:cNvPr id="303" name="Google Shape;303;p42"/>
          <p:cNvPicPr preferRelativeResize="0"/>
          <p:nvPr/>
        </p:nvPicPr>
        <p:blipFill rotWithShape="1">
          <a:blip r:embed="rId5">
            <a:alphaModFix/>
          </a:blip>
          <a:srcRect b="0" l="0" r="0" t="0"/>
          <a:stretch/>
        </p:blipFill>
        <p:spPr>
          <a:xfrm>
            <a:off x="4695133" y="2413376"/>
            <a:ext cx="4143300" cy="4638600"/>
          </a:xfrm>
          <a:prstGeom prst="rect">
            <a:avLst/>
          </a:prstGeom>
          <a:noFill/>
          <a:ln>
            <a:noFill/>
          </a:ln>
        </p:spPr>
      </p:pic>
      <p:pic>
        <p:nvPicPr>
          <p:cNvPr id="304" name="Google Shape;304;p42"/>
          <p:cNvPicPr preferRelativeResize="0"/>
          <p:nvPr/>
        </p:nvPicPr>
        <p:blipFill rotWithShape="1">
          <a:blip r:embed="rId6">
            <a:alphaModFix/>
          </a:blip>
          <a:srcRect b="0" l="0" r="0" t="0"/>
          <a:stretch/>
        </p:blipFill>
        <p:spPr>
          <a:xfrm>
            <a:off x="8601075" y="2646652"/>
            <a:ext cx="3590925" cy="4010025"/>
          </a:xfrm>
          <a:prstGeom prst="rect">
            <a:avLst/>
          </a:prstGeom>
          <a:noFill/>
          <a:ln>
            <a:noFill/>
          </a:ln>
        </p:spPr>
      </p:pic>
      <p:cxnSp>
        <p:nvCxnSpPr>
          <p:cNvPr id="305" name="Google Shape;305;p42"/>
          <p:cNvCxnSpPr/>
          <p:nvPr/>
        </p:nvCxnSpPr>
        <p:spPr>
          <a:xfrm flipH="1">
            <a:off x="9993425" y="3172925"/>
            <a:ext cx="487200" cy="362400"/>
          </a:xfrm>
          <a:prstGeom prst="straightConnector1">
            <a:avLst/>
          </a:prstGeom>
          <a:noFill/>
          <a:ln cap="flat" cmpd="sng" w="38100">
            <a:solidFill>
              <a:srgbClr val="FF0000"/>
            </a:solidFill>
            <a:prstDash val="solid"/>
            <a:round/>
            <a:headEnd len="med" w="med" type="none"/>
            <a:tailEnd len="med" w="med" type="stealth"/>
          </a:ln>
        </p:spPr>
      </p:cxnSp>
      <p:cxnSp>
        <p:nvCxnSpPr>
          <p:cNvPr id="306" name="Google Shape;306;p42"/>
          <p:cNvCxnSpPr/>
          <p:nvPr/>
        </p:nvCxnSpPr>
        <p:spPr>
          <a:xfrm flipH="1" rot="10800000">
            <a:off x="1311650" y="3735100"/>
            <a:ext cx="399600" cy="999300"/>
          </a:xfrm>
          <a:prstGeom prst="straightConnector1">
            <a:avLst/>
          </a:prstGeom>
          <a:noFill/>
          <a:ln cap="flat" cmpd="sng" w="38100">
            <a:solidFill>
              <a:srgbClr val="FF0000"/>
            </a:solidFill>
            <a:prstDash val="solid"/>
            <a:round/>
            <a:headEnd len="med" w="med" type="none"/>
            <a:tailEnd len="med" w="med" type="triangle"/>
          </a:ln>
        </p:spPr>
      </p:cxnSp>
      <p:cxnSp>
        <p:nvCxnSpPr>
          <p:cNvPr id="307" name="Google Shape;307;p42"/>
          <p:cNvCxnSpPr/>
          <p:nvPr/>
        </p:nvCxnSpPr>
        <p:spPr>
          <a:xfrm rot="10800000">
            <a:off x="6647975" y="4337075"/>
            <a:ext cx="1146900" cy="1350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838200" y="365125"/>
            <a:ext cx="10515600" cy="17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A </a:t>
            </a:r>
            <a:r>
              <a:rPr lang="en-US" sz="3200"/>
              <a:t>frequent</a:t>
            </a:r>
            <a:r>
              <a:rPr lang="en-US" sz="3200"/>
              <a:t> installation mistake in this part is that the metal is not in the center of the </a:t>
            </a:r>
            <a:r>
              <a:rPr lang="en-US" sz="2400">
                <a:solidFill>
                  <a:srgbClr val="FF0000"/>
                </a:solidFill>
              </a:rPr>
              <a:t>Silver Metal Part</a:t>
            </a:r>
            <a:r>
              <a:rPr lang="en-US" sz="2400"/>
              <a:t> </a:t>
            </a:r>
            <a:r>
              <a:rPr lang="en-US" sz="3200"/>
              <a:t>and it would rub against each other during move. You can center the black metal piece by moving the </a:t>
            </a:r>
            <a:r>
              <a:rPr lang="en-US" sz="3000">
                <a:solidFill>
                  <a:srgbClr val="FF0000"/>
                </a:solidFill>
              </a:rPr>
              <a:t>Platform</a:t>
            </a:r>
            <a:r>
              <a:rPr lang="en-US" sz="3200"/>
              <a:t> via loosening the screws on the </a:t>
            </a:r>
            <a:r>
              <a:rPr lang="en-US" sz="3200">
                <a:solidFill>
                  <a:srgbClr val="FF0000"/>
                </a:solidFill>
              </a:rPr>
              <a:t>Silver colored brackets </a:t>
            </a:r>
            <a:r>
              <a:rPr lang="en-US" sz="3200"/>
              <a:t>on each end of the metal bar </a:t>
            </a:r>
            <a:endParaRPr sz="3200"/>
          </a:p>
        </p:txBody>
      </p:sp>
      <p:pic>
        <p:nvPicPr>
          <p:cNvPr id="313" name="Google Shape;313;p43"/>
          <p:cNvPicPr preferRelativeResize="0"/>
          <p:nvPr/>
        </p:nvPicPr>
        <p:blipFill>
          <a:blip r:embed="rId3">
            <a:alphaModFix/>
          </a:blip>
          <a:stretch>
            <a:fillRect/>
          </a:stretch>
        </p:blipFill>
        <p:spPr>
          <a:xfrm>
            <a:off x="926350" y="2725850"/>
            <a:ext cx="3046775" cy="3941950"/>
          </a:xfrm>
          <a:prstGeom prst="rect">
            <a:avLst/>
          </a:prstGeom>
          <a:noFill/>
          <a:ln>
            <a:noFill/>
          </a:ln>
        </p:spPr>
      </p:pic>
      <p:pic>
        <p:nvPicPr>
          <p:cNvPr id="314" name="Google Shape;314;p43"/>
          <p:cNvPicPr preferRelativeResize="0"/>
          <p:nvPr/>
        </p:nvPicPr>
        <p:blipFill>
          <a:blip r:embed="rId4">
            <a:alphaModFix/>
          </a:blip>
          <a:stretch>
            <a:fillRect/>
          </a:stretch>
        </p:blipFill>
        <p:spPr>
          <a:xfrm>
            <a:off x="4071775" y="2677575"/>
            <a:ext cx="3648033" cy="3941950"/>
          </a:xfrm>
          <a:prstGeom prst="rect">
            <a:avLst/>
          </a:prstGeom>
          <a:noFill/>
          <a:ln>
            <a:noFill/>
          </a:ln>
        </p:spPr>
      </p:pic>
      <p:pic>
        <p:nvPicPr>
          <p:cNvPr id="315" name="Google Shape;315;p43"/>
          <p:cNvPicPr preferRelativeResize="0"/>
          <p:nvPr/>
        </p:nvPicPr>
        <p:blipFill>
          <a:blip r:embed="rId5">
            <a:alphaModFix/>
          </a:blip>
          <a:stretch>
            <a:fillRect/>
          </a:stretch>
        </p:blipFill>
        <p:spPr>
          <a:xfrm>
            <a:off x="7896333" y="2957350"/>
            <a:ext cx="3841317" cy="29960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838200" y="365125"/>
            <a:ext cx="10515600" cy="279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After you are able to install and align </a:t>
            </a:r>
            <a:r>
              <a:rPr lang="en-US" sz="2400">
                <a:solidFill>
                  <a:srgbClr val="FF0000"/>
                </a:solidFill>
              </a:rPr>
              <a:t>Riser Motor</a:t>
            </a:r>
            <a:r>
              <a:rPr lang="en-US" sz="2400"/>
              <a:t> to the platform, it is time to secure the metal rods so it does not wiggle at all. Secure and tighten all screws pointed out by arrows in below pictures. There are 3 on each </a:t>
            </a:r>
            <a:r>
              <a:rPr lang="en-US" sz="2400">
                <a:solidFill>
                  <a:srgbClr val="FF0000"/>
                </a:solidFill>
              </a:rPr>
              <a:t>Silver Bracket</a:t>
            </a:r>
            <a:endParaRPr sz="2400">
              <a:solidFill>
                <a:srgbClr val="FF0000"/>
              </a:solidFill>
            </a:endParaRPr>
          </a:p>
          <a:p>
            <a:pPr indent="0" lvl="0" marL="0" rtl="0" algn="l">
              <a:spcBef>
                <a:spcPts val="0"/>
              </a:spcBef>
              <a:spcAft>
                <a:spcPts val="0"/>
              </a:spcAft>
              <a:buClr>
                <a:schemeClr val="dk1"/>
              </a:buClr>
              <a:buFont typeface="Calibri"/>
              <a:buNone/>
            </a:pPr>
            <a:r>
              <a:rPr lang="en-US" sz="2400"/>
              <a:t>Follo </a:t>
            </a:r>
            <a:r>
              <a:rPr lang="en-US" sz="2400" u="sng">
                <a:solidFill>
                  <a:schemeClr val="hlink"/>
                </a:solidFill>
                <a:hlinkClick r:id="rId3"/>
              </a:rPr>
              <a:t>video here </a:t>
            </a:r>
            <a:r>
              <a:rPr lang="en-US" sz="2400"/>
              <a:t>if you have issues. </a:t>
            </a:r>
            <a:endParaRPr sz="2400"/>
          </a:p>
          <a:p>
            <a:pPr indent="0" lvl="0" marL="0" rtl="0" algn="l">
              <a:spcBef>
                <a:spcPts val="0"/>
              </a:spcBef>
              <a:spcAft>
                <a:spcPts val="0"/>
              </a:spcAft>
              <a:buClr>
                <a:schemeClr val="dk1"/>
              </a:buClr>
              <a:buFont typeface="Calibri"/>
              <a:buNone/>
            </a:pPr>
            <a:r>
              <a:rPr lang="en-US" sz="2400" u="sng"/>
              <a:t>*This is a common area where use forgotten to tighten and it affects printing later on.</a:t>
            </a:r>
            <a:endParaRPr sz="2400" u="sng"/>
          </a:p>
        </p:txBody>
      </p:sp>
      <p:pic>
        <p:nvPicPr>
          <p:cNvPr id="321" name="Google Shape;321;p44"/>
          <p:cNvPicPr preferRelativeResize="0"/>
          <p:nvPr>
            <p:ph idx="1" type="body"/>
          </p:nvPr>
        </p:nvPicPr>
        <p:blipFill rotWithShape="1">
          <a:blip r:embed="rId4">
            <a:alphaModFix/>
          </a:blip>
          <a:srcRect b="0" l="0" r="0" t="0"/>
          <a:stretch/>
        </p:blipFill>
        <p:spPr>
          <a:xfrm>
            <a:off x="547251" y="3420448"/>
            <a:ext cx="4099800" cy="2877000"/>
          </a:xfrm>
          <a:prstGeom prst="rect">
            <a:avLst/>
          </a:prstGeom>
          <a:noFill/>
          <a:ln>
            <a:noFill/>
          </a:ln>
        </p:spPr>
      </p:pic>
      <p:pic>
        <p:nvPicPr>
          <p:cNvPr id="322" name="Google Shape;322;p44"/>
          <p:cNvPicPr preferRelativeResize="0"/>
          <p:nvPr>
            <p:ph idx="2" type="body"/>
          </p:nvPr>
        </p:nvPicPr>
        <p:blipFill rotWithShape="1">
          <a:blip r:embed="rId5">
            <a:alphaModFix/>
          </a:blip>
          <a:srcRect b="0" l="0" r="0" t="0"/>
          <a:stretch/>
        </p:blipFill>
        <p:spPr>
          <a:xfrm>
            <a:off x="6347825" y="2693125"/>
            <a:ext cx="5610900" cy="3857100"/>
          </a:xfrm>
          <a:prstGeom prst="rect">
            <a:avLst/>
          </a:prstGeom>
          <a:noFill/>
          <a:ln>
            <a:noFill/>
          </a:ln>
        </p:spPr>
      </p:pic>
      <p:cxnSp>
        <p:nvCxnSpPr>
          <p:cNvPr id="323" name="Google Shape;323;p44"/>
          <p:cNvCxnSpPr/>
          <p:nvPr/>
        </p:nvCxnSpPr>
        <p:spPr>
          <a:xfrm rot="10800000">
            <a:off x="2601525" y="5241025"/>
            <a:ext cx="898500" cy="1309200"/>
          </a:xfrm>
          <a:prstGeom prst="straightConnector1">
            <a:avLst/>
          </a:prstGeom>
          <a:noFill/>
          <a:ln cap="flat" cmpd="sng" w="38100">
            <a:solidFill>
              <a:srgbClr val="FF0000"/>
            </a:solidFill>
            <a:prstDash val="solid"/>
            <a:round/>
            <a:headEnd len="med" w="med" type="none"/>
            <a:tailEnd len="med" w="med" type="triangle"/>
          </a:ln>
        </p:spPr>
      </p:cxnSp>
      <p:cxnSp>
        <p:nvCxnSpPr>
          <p:cNvPr id="324" name="Google Shape;324;p44"/>
          <p:cNvCxnSpPr/>
          <p:nvPr/>
        </p:nvCxnSpPr>
        <p:spPr>
          <a:xfrm rot="10800000">
            <a:off x="7646525" y="5446575"/>
            <a:ext cx="157500" cy="851400"/>
          </a:xfrm>
          <a:prstGeom prst="straightConnector1">
            <a:avLst/>
          </a:prstGeom>
          <a:noFill/>
          <a:ln cap="flat" cmpd="sng" w="28575">
            <a:solidFill>
              <a:srgbClr val="FF0000"/>
            </a:solidFill>
            <a:prstDash val="solid"/>
            <a:round/>
            <a:headEnd len="med" w="med" type="none"/>
            <a:tailEnd len="med" w="med" type="triangle"/>
          </a:ln>
        </p:spPr>
      </p:cxnSp>
      <p:cxnSp>
        <p:nvCxnSpPr>
          <p:cNvPr id="325" name="Google Shape;325;p44"/>
          <p:cNvCxnSpPr/>
          <p:nvPr/>
        </p:nvCxnSpPr>
        <p:spPr>
          <a:xfrm flipH="1" rot="10800000">
            <a:off x="6132875" y="5094600"/>
            <a:ext cx="861900" cy="825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this </a:t>
            </a:r>
            <a:r>
              <a:rPr b="0" i="0" lang="en-US" sz="3200" u="none" cap="none" strike="noStrike">
                <a:solidFill>
                  <a:srgbClr val="FF0000"/>
                </a:solidFill>
                <a:latin typeface="Calibri"/>
                <a:ea typeface="Calibri"/>
                <a:cs typeface="Calibri"/>
                <a:sym typeface="Calibri"/>
              </a:rPr>
              <a:t>Metal Piece with Hook</a:t>
            </a:r>
            <a:r>
              <a:rPr b="0" i="0" lang="en-US" sz="3200" u="none" cap="none" strike="noStrike">
                <a:solidFill>
                  <a:schemeClr val="dk1"/>
                </a:solidFill>
                <a:latin typeface="Calibri"/>
                <a:ea typeface="Calibri"/>
                <a:cs typeface="Calibri"/>
                <a:sym typeface="Calibri"/>
              </a:rPr>
              <a:t>. And 2 </a:t>
            </a:r>
            <a:r>
              <a:rPr b="0" i="0" lang="en-US" sz="3200" u="none" cap="none" strike="noStrike">
                <a:solidFill>
                  <a:srgbClr val="FF0000"/>
                </a:solidFill>
                <a:latin typeface="Calibri"/>
                <a:ea typeface="Calibri"/>
                <a:cs typeface="Calibri"/>
                <a:sym typeface="Calibri"/>
              </a:rPr>
              <a:t>CH M3-6 </a:t>
            </a:r>
            <a:r>
              <a:rPr b="0" i="0" lang="en-US" sz="3200" u="none" cap="none" strike="noStrike">
                <a:solidFill>
                  <a:schemeClr val="dk1"/>
                </a:solidFill>
                <a:latin typeface="Calibri"/>
                <a:ea typeface="Calibri"/>
                <a:cs typeface="Calibri"/>
                <a:sym typeface="Calibri"/>
              </a:rPr>
              <a:t>screws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US" sz="2400" u="sng">
                <a:solidFill>
                  <a:schemeClr val="hlink"/>
                </a:solidFill>
                <a:hlinkClick r:id="rId3"/>
              </a:rPr>
              <a:t>Video Tutorial part 5</a:t>
            </a:r>
            <a:endParaRPr sz="2400"/>
          </a:p>
          <a:p>
            <a:pPr indent="0" lvl="0" marL="0" marR="0" rtl="0" algn="l">
              <a:lnSpc>
                <a:spcPct val="90000"/>
              </a:lnSpc>
              <a:spcBef>
                <a:spcPts val="0"/>
              </a:spcBef>
              <a:spcAft>
                <a:spcPts val="0"/>
              </a:spcAft>
              <a:buClr>
                <a:schemeClr val="dk1"/>
              </a:buClr>
              <a:buFont typeface="Calibri"/>
              <a:buNone/>
            </a:pPr>
            <a:r>
              <a:t/>
            </a:r>
            <a:endParaRPr sz="3200"/>
          </a:p>
        </p:txBody>
      </p:sp>
      <p:pic>
        <p:nvPicPr>
          <p:cNvPr id="331" name="Google Shape;331;p45"/>
          <p:cNvPicPr preferRelativeResize="0"/>
          <p:nvPr>
            <p:ph idx="2" type="body"/>
          </p:nvPr>
        </p:nvPicPr>
        <p:blipFill rotWithShape="1">
          <a:blip r:embed="rId4">
            <a:alphaModFix/>
          </a:blip>
          <a:srcRect b="0" l="0" r="0" t="0"/>
          <a:stretch/>
        </p:blipFill>
        <p:spPr>
          <a:xfrm>
            <a:off x="6172200" y="2272643"/>
            <a:ext cx="5181600" cy="3457302"/>
          </a:xfrm>
          <a:prstGeom prst="rect">
            <a:avLst/>
          </a:prstGeom>
          <a:noFill/>
          <a:ln>
            <a:noFill/>
          </a:ln>
        </p:spPr>
      </p:pic>
      <p:pic>
        <p:nvPicPr>
          <p:cNvPr id="332" name="Google Shape;332;p45"/>
          <p:cNvPicPr preferRelativeResize="0"/>
          <p:nvPr>
            <p:ph idx="1" type="body"/>
          </p:nvPr>
        </p:nvPicPr>
        <p:blipFill rotWithShape="1">
          <a:blip r:embed="rId5">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Metal Piece with Hook</a:t>
            </a:r>
            <a:r>
              <a:rPr b="0" i="0" lang="en-US" sz="3200" u="none" cap="none" strike="noStrike">
                <a:solidFill>
                  <a:srgbClr val="FF0000"/>
                </a:solidFill>
                <a:latin typeface="Calibri"/>
                <a:ea typeface="Calibri"/>
                <a:cs typeface="Calibri"/>
                <a:sym typeface="Calibri"/>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338" name="Google Shape;338;p46"/>
          <p:cNvPicPr preferRelativeResize="0"/>
          <p:nvPr/>
        </p:nvPicPr>
        <p:blipFill>
          <a:blip r:embed="rId3">
            <a:alphaModFix/>
          </a:blip>
          <a:stretch>
            <a:fillRect/>
          </a:stretch>
        </p:blipFill>
        <p:spPr>
          <a:xfrm>
            <a:off x="5537000" y="1690825"/>
            <a:ext cx="6181504" cy="4862374"/>
          </a:xfrm>
          <a:prstGeom prst="rect">
            <a:avLst/>
          </a:prstGeom>
          <a:noFill/>
          <a:ln>
            <a:noFill/>
          </a:ln>
        </p:spPr>
      </p:pic>
      <p:pic>
        <p:nvPicPr>
          <p:cNvPr id="339" name="Google Shape;339;p46"/>
          <p:cNvPicPr preferRelativeResize="0"/>
          <p:nvPr/>
        </p:nvPicPr>
        <p:blipFill>
          <a:blip r:embed="rId4">
            <a:alphaModFix/>
          </a:blip>
          <a:stretch>
            <a:fillRect/>
          </a:stretch>
        </p:blipFill>
        <p:spPr>
          <a:xfrm>
            <a:off x="152400" y="1690825"/>
            <a:ext cx="5232200" cy="4733896"/>
          </a:xfrm>
          <a:prstGeom prst="rect">
            <a:avLst/>
          </a:prstGeom>
          <a:noFill/>
          <a:ln>
            <a:noFill/>
          </a:ln>
        </p:spPr>
      </p:pic>
      <p:pic>
        <p:nvPicPr>
          <p:cNvPr id="340" name="Google Shape;340;p46"/>
          <p:cNvPicPr preferRelativeResize="0"/>
          <p:nvPr/>
        </p:nvPicPr>
        <p:blipFill>
          <a:blip r:embed="rId5">
            <a:alphaModFix/>
          </a:blip>
          <a:stretch>
            <a:fillRect/>
          </a:stretch>
        </p:blipFill>
        <p:spPr>
          <a:xfrm>
            <a:off x="8968649" y="827174"/>
            <a:ext cx="2749851" cy="2417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838200" y="365125"/>
            <a:ext cx="10515600" cy="2416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Secure </a:t>
            </a:r>
            <a:r>
              <a:rPr b="0" i="0" lang="en-US" sz="3200" u="none" cap="none" strike="noStrike">
                <a:solidFill>
                  <a:srgbClr val="FF0000"/>
                </a:solidFill>
                <a:latin typeface="Calibri"/>
                <a:ea typeface="Calibri"/>
                <a:cs typeface="Calibri"/>
                <a:sym typeface="Calibri"/>
              </a:rPr>
              <a:t>Metal Piece with Hook</a:t>
            </a:r>
            <a:r>
              <a:rPr b="0" i="0" lang="en-US" sz="3200" u="none" cap="none" strike="noStrike">
                <a:solidFill>
                  <a:schemeClr val="dk1"/>
                </a:solidFill>
                <a:latin typeface="Calibri"/>
                <a:ea typeface="Calibri"/>
                <a:cs typeface="Calibri"/>
                <a:sym typeface="Calibri"/>
              </a:rPr>
              <a:t>. At the circle spot with </a:t>
            </a:r>
            <a:r>
              <a:rPr b="0" i="0" lang="en-US" sz="3200" u="none" cap="none" strike="noStrike">
                <a:solidFill>
                  <a:srgbClr val="FF0000"/>
                </a:solidFill>
                <a:latin typeface="Calibri"/>
                <a:ea typeface="Calibri"/>
                <a:cs typeface="Calibri"/>
                <a:sym typeface="Calibri"/>
              </a:rPr>
              <a:t>CH M3-6 </a:t>
            </a:r>
            <a:r>
              <a:rPr b="0" i="0" lang="en-US" sz="3200" u="none" cap="none" strike="noStrike">
                <a:solidFill>
                  <a:schemeClr val="dk1"/>
                </a:solidFill>
                <a:latin typeface="Calibri"/>
                <a:ea typeface="Calibri"/>
                <a:cs typeface="Calibri"/>
                <a:sym typeface="Calibri"/>
              </a:rPr>
              <a:t>screws. </a:t>
            </a:r>
            <a:r>
              <a:rPr lang="en-US" sz="3200"/>
              <a:t>With the Hook facing inside of the machine, pointing toward to the </a:t>
            </a:r>
            <a:r>
              <a:rPr lang="en-US" sz="3200">
                <a:solidFill>
                  <a:srgbClr val="FF0000"/>
                </a:solidFill>
              </a:rPr>
              <a:t>Rise Motor</a:t>
            </a:r>
            <a:r>
              <a:rPr lang="en-US" sz="3200"/>
              <a:t> </a:t>
            </a:r>
            <a:endParaRPr sz="3200"/>
          </a:p>
          <a:p>
            <a:pPr indent="0" lvl="0" marL="0" marR="0" rtl="0" algn="l">
              <a:lnSpc>
                <a:spcPct val="90000"/>
              </a:lnSpc>
              <a:spcBef>
                <a:spcPts val="0"/>
              </a:spcBef>
              <a:spcAft>
                <a:spcPts val="0"/>
              </a:spcAft>
              <a:buClr>
                <a:schemeClr val="dk1"/>
              </a:buClr>
              <a:buFont typeface="Calibri"/>
              <a:buNone/>
            </a:pPr>
            <a:r>
              <a:rPr lang="en-US" sz="3200"/>
              <a:t>Installation tip </a:t>
            </a:r>
            <a:r>
              <a:rPr lang="en-US" sz="3200" u="sng">
                <a:solidFill>
                  <a:schemeClr val="hlink"/>
                </a:solidFill>
                <a:hlinkClick r:id="rId3"/>
              </a:rPr>
              <a:t>video here</a:t>
            </a:r>
            <a:endParaRPr sz="3200"/>
          </a:p>
        </p:txBody>
      </p:sp>
      <p:pic>
        <p:nvPicPr>
          <p:cNvPr id="346" name="Google Shape;346;p47"/>
          <p:cNvPicPr preferRelativeResize="0"/>
          <p:nvPr/>
        </p:nvPicPr>
        <p:blipFill>
          <a:blip r:embed="rId4">
            <a:alphaModFix/>
          </a:blip>
          <a:stretch>
            <a:fillRect/>
          </a:stretch>
        </p:blipFill>
        <p:spPr>
          <a:xfrm>
            <a:off x="1058450" y="3342063"/>
            <a:ext cx="3974051" cy="2993051"/>
          </a:xfrm>
          <a:prstGeom prst="rect">
            <a:avLst/>
          </a:prstGeom>
          <a:noFill/>
          <a:ln>
            <a:noFill/>
          </a:ln>
        </p:spPr>
      </p:pic>
      <p:pic>
        <p:nvPicPr>
          <p:cNvPr id="347" name="Google Shape;347;p47"/>
          <p:cNvPicPr preferRelativeResize="0"/>
          <p:nvPr/>
        </p:nvPicPr>
        <p:blipFill>
          <a:blip r:embed="rId5">
            <a:alphaModFix/>
          </a:blip>
          <a:stretch>
            <a:fillRect/>
          </a:stretch>
        </p:blipFill>
        <p:spPr>
          <a:xfrm>
            <a:off x="5184901" y="1843088"/>
            <a:ext cx="6432300" cy="4862513"/>
          </a:xfrm>
          <a:prstGeom prst="rect">
            <a:avLst/>
          </a:prstGeom>
          <a:noFill/>
          <a:ln>
            <a:noFill/>
          </a:ln>
        </p:spPr>
      </p:pic>
      <p:sp>
        <p:nvSpPr>
          <p:cNvPr id="348" name="Google Shape;348;p47"/>
          <p:cNvSpPr txBox="1"/>
          <p:nvPr/>
        </p:nvSpPr>
        <p:spPr>
          <a:xfrm>
            <a:off x="7571475" y="4126300"/>
            <a:ext cx="1213800" cy="4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Riser Motor</a:t>
            </a:r>
            <a:endParaRPr>
              <a:solidFill>
                <a:srgbClr val="FF0000"/>
              </a:solidFill>
            </a:endParaRPr>
          </a:p>
        </p:txBody>
      </p:sp>
      <p:sp>
        <p:nvSpPr>
          <p:cNvPr id="349" name="Google Shape;349;p47"/>
          <p:cNvSpPr txBox="1"/>
          <p:nvPr/>
        </p:nvSpPr>
        <p:spPr>
          <a:xfrm>
            <a:off x="9242425" y="3088200"/>
            <a:ext cx="12138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Metal Hook</a:t>
            </a:r>
            <a:endParaRPr>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838200" y="90325"/>
            <a:ext cx="10515600" cy="2383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the </a:t>
            </a:r>
            <a:r>
              <a:rPr b="0" i="0" lang="en-US" sz="2400" u="none" cap="none" strike="noStrike">
                <a:solidFill>
                  <a:srgbClr val="FF0000"/>
                </a:solidFill>
                <a:latin typeface="Calibri"/>
                <a:ea typeface="Calibri"/>
                <a:cs typeface="Calibri"/>
                <a:sym typeface="Calibri"/>
              </a:rPr>
              <a:t>Bottom</a:t>
            </a:r>
            <a:r>
              <a:rPr b="0" i="0" lang="en-US" sz="2400" u="none" cap="none" strike="noStrike">
                <a:solidFill>
                  <a:schemeClr val="dk1"/>
                </a:solidFill>
                <a:latin typeface="Calibri"/>
                <a:ea typeface="Calibri"/>
                <a:cs typeface="Calibri"/>
                <a:sym typeface="Calibri"/>
              </a:rPr>
              <a:t> piece, it has several screw holes on it and one very pronounced </a:t>
            </a:r>
            <a:r>
              <a:rPr b="0" i="0" lang="en-US" sz="2400" u="none" cap="none" strike="noStrike">
                <a:solidFill>
                  <a:srgbClr val="FF0000"/>
                </a:solidFill>
                <a:latin typeface="Calibri"/>
                <a:ea typeface="Calibri"/>
                <a:cs typeface="Calibri"/>
                <a:sym typeface="Calibri"/>
              </a:rPr>
              <a:t>screw hole that rise up</a:t>
            </a:r>
            <a:r>
              <a:rPr b="0" i="0" lang="en-US" sz="2400" u="none" cap="none" strike="noStrike">
                <a:solidFill>
                  <a:schemeClr val="dk1"/>
                </a:solidFill>
                <a:latin typeface="Calibri"/>
                <a:ea typeface="Calibri"/>
                <a:cs typeface="Calibri"/>
                <a:sym typeface="Calibri"/>
              </a:rPr>
              <a:t>.  The pronounced screw hole should be closest to the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Frame.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Ues </a:t>
            </a:r>
            <a:r>
              <a:rPr b="0" i="0" lang="en-US" sz="2400" u="none" cap="none" strike="noStrike">
                <a:solidFill>
                  <a:srgbClr val="FF0000"/>
                </a:solidFill>
                <a:latin typeface="Calibri"/>
                <a:ea typeface="Calibri"/>
                <a:cs typeface="Calibri"/>
                <a:sym typeface="Calibri"/>
              </a:rPr>
              <a:t>8 CH M3-20  </a:t>
            </a:r>
            <a:r>
              <a:rPr b="0" i="0" lang="en-US" sz="2400" u="none" cap="none" strike="noStrike">
                <a:solidFill>
                  <a:schemeClr val="dk1"/>
                </a:solidFill>
                <a:latin typeface="Calibri"/>
                <a:ea typeface="Calibri"/>
                <a:cs typeface="Calibri"/>
                <a:sym typeface="Calibri"/>
              </a:rPr>
              <a:t>screws 2 on each side to secure on 4 sid</a:t>
            </a:r>
            <a:r>
              <a:rPr lang="en-US" sz="2400"/>
              <a:t>e</a:t>
            </a:r>
            <a:r>
              <a:rPr b="0" i="0" lang="en-US" sz="2400" u="none" cap="none" strike="noStrike">
                <a:solidFill>
                  <a:schemeClr val="dk1"/>
                </a:solidFill>
                <a:latin typeface="Calibri"/>
                <a:ea typeface="Calibri"/>
                <a:cs typeface="Calibri"/>
                <a:sym typeface="Calibri"/>
              </a:rPr>
              <a:t>s</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t/>
            </a:r>
            <a:endParaRPr sz="2400"/>
          </a:p>
          <a:p>
            <a:pPr indent="0" lvl="0" marL="0" marR="0" rtl="0" algn="l">
              <a:lnSpc>
                <a:spcPct val="90000"/>
              </a:lnSpc>
              <a:spcBef>
                <a:spcPts val="0"/>
              </a:spcBef>
              <a:spcAft>
                <a:spcPts val="0"/>
              </a:spcAft>
              <a:buClr>
                <a:schemeClr val="dk1"/>
              </a:buClr>
              <a:buFont typeface="Calibri"/>
              <a:buNone/>
            </a:pPr>
            <a:r>
              <a:t/>
            </a:r>
            <a:endParaRPr sz="2400"/>
          </a:p>
        </p:txBody>
      </p:sp>
      <p:pic>
        <p:nvPicPr>
          <p:cNvPr id="355" name="Google Shape;355;p48"/>
          <p:cNvPicPr preferRelativeResize="0"/>
          <p:nvPr/>
        </p:nvPicPr>
        <p:blipFill rotWithShape="1">
          <a:blip r:embed="rId3">
            <a:alphaModFix/>
          </a:blip>
          <a:srcRect b="0" l="0" r="0" t="0"/>
          <a:stretch/>
        </p:blipFill>
        <p:spPr>
          <a:xfrm>
            <a:off x="838200" y="2410900"/>
            <a:ext cx="3256500" cy="4342200"/>
          </a:xfrm>
          <a:prstGeom prst="rect">
            <a:avLst/>
          </a:prstGeom>
          <a:noFill/>
          <a:ln>
            <a:noFill/>
          </a:ln>
        </p:spPr>
      </p:pic>
      <p:pic>
        <p:nvPicPr>
          <p:cNvPr id="356" name="Google Shape;356;p48"/>
          <p:cNvPicPr preferRelativeResize="0"/>
          <p:nvPr>
            <p:ph idx="2" type="body"/>
          </p:nvPr>
        </p:nvPicPr>
        <p:blipFill rotWithShape="1">
          <a:blip r:embed="rId4">
            <a:alphaModFix/>
          </a:blip>
          <a:srcRect b="0" l="0" r="0" t="0"/>
          <a:stretch/>
        </p:blipFill>
        <p:spPr>
          <a:xfrm>
            <a:off x="6113025" y="4034181"/>
            <a:ext cx="4400700" cy="2657400"/>
          </a:xfrm>
          <a:prstGeom prst="rect">
            <a:avLst/>
          </a:prstGeom>
          <a:noFill/>
          <a:ln>
            <a:noFill/>
          </a:ln>
        </p:spPr>
      </p:pic>
      <p:sp>
        <p:nvSpPr>
          <p:cNvPr id="357" name="Google Shape;357;p48"/>
          <p:cNvSpPr txBox="1"/>
          <p:nvPr/>
        </p:nvSpPr>
        <p:spPr>
          <a:xfrm>
            <a:off x="4959250" y="1673900"/>
            <a:ext cx="5808900" cy="2010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1"/>
                </a:solidFill>
              </a:rPr>
              <a:t>Installer note:</a:t>
            </a:r>
            <a:endParaRPr sz="1800">
              <a:solidFill>
                <a:schemeClr val="dk1"/>
              </a:solidFill>
            </a:endParaRPr>
          </a:p>
          <a:p>
            <a:pPr indent="0" lvl="0" marL="0" rtl="0" algn="l">
              <a:lnSpc>
                <a:spcPct val="90000"/>
              </a:lnSpc>
              <a:spcBef>
                <a:spcPts val="0"/>
              </a:spcBef>
              <a:spcAft>
                <a:spcPts val="0"/>
              </a:spcAft>
              <a:buNone/>
            </a:pPr>
            <a:r>
              <a:t/>
            </a:r>
            <a:endParaRPr sz="1800">
              <a:solidFill>
                <a:schemeClr val="dk1"/>
              </a:solidFill>
            </a:endParaRPr>
          </a:p>
          <a:p>
            <a:pPr indent="0" lvl="0" marL="0" rtl="0" algn="l">
              <a:lnSpc>
                <a:spcPct val="90000"/>
              </a:lnSpc>
              <a:spcBef>
                <a:spcPts val="0"/>
              </a:spcBef>
              <a:spcAft>
                <a:spcPts val="0"/>
              </a:spcAft>
              <a:buClr>
                <a:schemeClr val="dk1"/>
              </a:buClr>
              <a:buFont typeface="Calibri"/>
              <a:buNone/>
            </a:pPr>
            <a:r>
              <a:rPr lang="en-US" sz="1600">
                <a:solidFill>
                  <a:schemeClr val="dk1"/>
                </a:solidFill>
              </a:rPr>
              <a:t>put the screws for front and back in first. If left and right 3 bars were not perfectly aligned, you may need to loosen their screws and align them to the bottom plate (by inserting the screws for the plate), then tighten the bar bolts down. None of the screws should require much force to start - if they do, it means something isn't aligned.</a:t>
            </a:r>
            <a:endParaRPr sz="16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Bottom</a:t>
            </a:r>
            <a:r>
              <a:rPr b="0" i="0" lang="en-US" sz="3200" u="none" cap="none" strike="noStrike">
                <a:solidFill>
                  <a:srgbClr val="FF0000"/>
                </a:solidFill>
                <a:latin typeface="Calibri"/>
                <a:ea typeface="Calibri"/>
                <a:cs typeface="Calibri"/>
                <a:sym typeface="Calibri"/>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363" name="Google Shape;363;p49"/>
          <p:cNvPicPr preferRelativeResize="0"/>
          <p:nvPr/>
        </p:nvPicPr>
        <p:blipFill>
          <a:blip r:embed="rId3">
            <a:alphaModFix/>
          </a:blip>
          <a:stretch>
            <a:fillRect/>
          </a:stretch>
        </p:blipFill>
        <p:spPr>
          <a:xfrm>
            <a:off x="152400" y="1843225"/>
            <a:ext cx="4147486" cy="4862374"/>
          </a:xfrm>
          <a:prstGeom prst="rect">
            <a:avLst/>
          </a:prstGeom>
          <a:noFill/>
          <a:ln>
            <a:noFill/>
          </a:ln>
        </p:spPr>
      </p:pic>
      <p:pic>
        <p:nvPicPr>
          <p:cNvPr id="364" name="Google Shape;364;p49"/>
          <p:cNvPicPr preferRelativeResize="0"/>
          <p:nvPr/>
        </p:nvPicPr>
        <p:blipFill>
          <a:blip r:embed="rId4">
            <a:alphaModFix/>
          </a:blip>
          <a:stretch>
            <a:fillRect/>
          </a:stretch>
        </p:blipFill>
        <p:spPr>
          <a:xfrm>
            <a:off x="4532661" y="1843225"/>
            <a:ext cx="6549594" cy="48623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838200" y="124925"/>
            <a:ext cx="10515600" cy="2385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Front Panel</a:t>
            </a:r>
            <a:r>
              <a:rPr b="0" i="0" lang="en-US" sz="3200" u="none" cap="none" strike="noStrike">
                <a:solidFill>
                  <a:schemeClr val="dk1"/>
                </a:solidFill>
                <a:latin typeface="Calibri"/>
                <a:ea typeface="Calibri"/>
                <a:cs typeface="Calibri"/>
                <a:sym typeface="Calibri"/>
              </a:rPr>
              <a:t>.  Install it on the Front frame with 6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screws.  2 each on </a:t>
            </a:r>
            <a:r>
              <a:rPr b="0" i="0" lang="en-US" sz="3200" u="none" cap="none" strike="noStrike">
                <a:solidFill>
                  <a:srgbClr val="FF0000"/>
                </a:solidFill>
                <a:latin typeface="Calibri"/>
                <a:ea typeface="Calibri"/>
                <a:cs typeface="Calibri"/>
                <a:sym typeface="Calibri"/>
              </a:rPr>
              <a:t>Left/Right</a:t>
            </a:r>
            <a:r>
              <a:rPr b="0" i="0" lang="en-US" sz="3200" u="none" cap="none" strike="noStrike">
                <a:solidFill>
                  <a:schemeClr val="dk1"/>
                </a:solidFill>
                <a:latin typeface="Calibri"/>
                <a:ea typeface="Calibri"/>
                <a:cs typeface="Calibri"/>
                <a:sym typeface="Calibri"/>
              </a:rPr>
              <a:t> side. 1 each on Top/Bottom</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 if you insert the top (center) screw first it will hold the panel snugly against the top, and then the left and right screws will be easier to align.</a:t>
            </a:r>
            <a:endParaRPr sz="1400">
              <a:latin typeface="Arial"/>
              <a:ea typeface="Arial"/>
              <a:cs typeface="Arial"/>
              <a:sym typeface="Arial"/>
            </a:endParaRPr>
          </a:p>
        </p:txBody>
      </p:sp>
      <p:pic>
        <p:nvPicPr>
          <p:cNvPr id="370" name="Google Shape;370;p50"/>
          <p:cNvPicPr preferRelativeResize="0"/>
          <p:nvPr>
            <p:ph idx="2" type="body"/>
          </p:nvPr>
        </p:nvPicPr>
        <p:blipFill rotWithShape="1">
          <a:blip r:embed="rId3">
            <a:alphaModFix/>
          </a:blip>
          <a:srcRect b="0" l="0" r="0" t="0"/>
          <a:stretch/>
        </p:blipFill>
        <p:spPr>
          <a:xfrm>
            <a:off x="6356725" y="2923074"/>
            <a:ext cx="5696700" cy="3719100"/>
          </a:xfrm>
          <a:prstGeom prst="rect">
            <a:avLst/>
          </a:prstGeom>
          <a:noFill/>
          <a:ln>
            <a:noFill/>
          </a:ln>
        </p:spPr>
      </p:pic>
      <p:pic>
        <p:nvPicPr>
          <p:cNvPr id="371" name="Google Shape;371;p50"/>
          <p:cNvPicPr preferRelativeResize="0"/>
          <p:nvPr>
            <p:ph idx="1" type="body"/>
          </p:nvPr>
        </p:nvPicPr>
        <p:blipFill rotWithShape="1">
          <a:blip r:embed="rId4">
            <a:alphaModFix/>
          </a:blip>
          <a:srcRect b="0" l="0" r="0" t="0"/>
          <a:stretch/>
        </p:blipFill>
        <p:spPr>
          <a:xfrm rot="10800000">
            <a:off x="151150" y="2560824"/>
            <a:ext cx="5558100" cy="4218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Front Panel</a:t>
            </a:r>
            <a:r>
              <a:rPr b="0" i="0" lang="en-US" sz="3200" u="none" cap="none" strike="noStrike">
                <a:solidFill>
                  <a:srgbClr val="FF0000"/>
                </a:solidFill>
                <a:latin typeface="Calibri"/>
                <a:ea typeface="Calibri"/>
                <a:cs typeface="Calibri"/>
                <a:sym typeface="Calibri"/>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377" name="Google Shape;377;p51"/>
          <p:cNvPicPr preferRelativeResize="0"/>
          <p:nvPr/>
        </p:nvPicPr>
        <p:blipFill>
          <a:blip r:embed="rId3">
            <a:alphaModFix/>
          </a:blip>
          <a:stretch>
            <a:fillRect/>
          </a:stretch>
        </p:blipFill>
        <p:spPr>
          <a:xfrm>
            <a:off x="5373100" y="1883400"/>
            <a:ext cx="6818900" cy="4862374"/>
          </a:xfrm>
          <a:prstGeom prst="rect">
            <a:avLst/>
          </a:prstGeom>
          <a:noFill/>
          <a:ln>
            <a:noFill/>
          </a:ln>
        </p:spPr>
      </p:pic>
      <p:pic>
        <p:nvPicPr>
          <p:cNvPr id="378" name="Google Shape;378;p51"/>
          <p:cNvPicPr preferRelativeResize="0"/>
          <p:nvPr/>
        </p:nvPicPr>
        <p:blipFill>
          <a:blip r:embed="rId4">
            <a:alphaModFix/>
          </a:blip>
          <a:stretch>
            <a:fillRect/>
          </a:stretch>
        </p:blipFill>
        <p:spPr>
          <a:xfrm>
            <a:off x="304800" y="1690825"/>
            <a:ext cx="5068301" cy="43493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get 4 screws from the bag labeled “</a:t>
            </a:r>
            <a:r>
              <a:rPr b="1" i="0" lang="en-US" sz="3600" u="none" cap="none" strike="noStrike">
                <a:solidFill>
                  <a:srgbClr val="FF0000"/>
                </a:solidFill>
                <a:latin typeface="Calibri"/>
                <a:ea typeface="Calibri"/>
                <a:cs typeface="Calibri"/>
                <a:sym typeface="Calibri"/>
              </a:rPr>
              <a:t>BH M6x12</a:t>
            </a:r>
            <a:r>
              <a:rPr b="1" i="0" lang="en-US" sz="3600" u="none" cap="none" strike="noStrike">
                <a:solidFill>
                  <a:schemeClr val="dk1"/>
                </a:solidFill>
                <a:latin typeface="Calibri"/>
                <a:ea typeface="Calibri"/>
                <a:cs typeface="Calibri"/>
                <a:sym typeface="Calibri"/>
              </a:rPr>
              <a:t>”</a:t>
            </a:r>
            <a:endParaRPr b="1" i="0" sz="3600" u="none" cap="none" strike="noStrike">
              <a:solidFill>
                <a:schemeClr val="dk1"/>
              </a:solidFill>
              <a:latin typeface="Calibri"/>
              <a:ea typeface="Calibri"/>
              <a:cs typeface="Calibri"/>
              <a:sym typeface="Calibri"/>
            </a:endParaRPr>
          </a:p>
        </p:txBody>
      </p:sp>
      <p:sp>
        <p:nvSpPr>
          <p:cNvPr id="104" name="Google Shape;104;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And screw two per bar </a:t>
            </a:r>
            <a:r>
              <a:rPr b="1" i="0" lang="en-US" sz="3200" u="sng" cap="none" strike="noStrike">
                <a:solidFill>
                  <a:schemeClr val="dk1"/>
                </a:solidFill>
                <a:latin typeface="Calibri"/>
                <a:ea typeface="Calibri"/>
                <a:cs typeface="Calibri"/>
                <a:sym typeface="Calibri"/>
              </a:rPr>
              <a:t>half way</a:t>
            </a:r>
            <a:r>
              <a:rPr b="0" i="0" lang="en-US" sz="3200" u="none" cap="none" strike="noStrike">
                <a:solidFill>
                  <a:schemeClr val="dk1"/>
                </a:solidFill>
                <a:latin typeface="Calibri"/>
                <a:ea typeface="Calibri"/>
                <a:cs typeface="Calibri"/>
                <a:sym typeface="Calibri"/>
              </a:rPr>
              <a:t> on “</a:t>
            </a:r>
            <a:r>
              <a:rPr b="0" i="0" lang="en-US" sz="3200" u="none" cap="none" strike="noStrike">
                <a:solidFill>
                  <a:srgbClr val="FF0000"/>
                </a:solidFill>
                <a:latin typeface="Calibri"/>
                <a:ea typeface="Calibri"/>
                <a:cs typeface="Calibri"/>
                <a:sym typeface="Calibri"/>
              </a:rPr>
              <a:t>Left1</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Left3</a:t>
            </a: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a:p>
            <a:pPr indent="-228600" lvl="0" marL="228600" marR="0" rtl="0" algn="l">
              <a:lnSpc>
                <a:spcPct val="90000"/>
              </a:lnSpc>
              <a:spcBef>
                <a:spcPts val="0"/>
              </a:spcBef>
              <a:spcAft>
                <a:spcPts val="0"/>
              </a:spcAft>
              <a:buClr>
                <a:schemeClr val="dk1"/>
              </a:buClr>
              <a:buSzPts val="3200"/>
              <a:buFont typeface="Arial"/>
              <a:buChar char="•"/>
            </a:pPr>
            <a:r>
              <a:rPr lang="en-US" sz="3200"/>
              <a:t>Screw them in until there is 3 to 5mm remaining out </a:t>
            </a:r>
            <a:endParaRPr sz="3200"/>
          </a:p>
          <a:p>
            <a:pPr indent="-228600" lvl="0" marL="228600" marR="0" rtl="0" algn="l">
              <a:lnSpc>
                <a:spcPct val="90000"/>
              </a:lnSpc>
              <a:spcBef>
                <a:spcPts val="0"/>
              </a:spcBef>
              <a:spcAft>
                <a:spcPts val="0"/>
              </a:spcAft>
              <a:buClr>
                <a:schemeClr val="dk1"/>
              </a:buClr>
              <a:buSzPts val="3200"/>
              <a:buFont typeface="Arial"/>
              <a:buChar char="•"/>
            </a:pPr>
            <a:r>
              <a:rPr lang="en-US" sz="3200"/>
              <a:t>This will make it easier to align with the slots in the frame in later steps.</a:t>
            </a:r>
            <a:endParaRPr sz="3200"/>
          </a:p>
        </p:txBody>
      </p:sp>
      <p:pic>
        <p:nvPicPr>
          <p:cNvPr id="105" name="Google Shape;105;p16"/>
          <p:cNvPicPr preferRelativeResize="0"/>
          <p:nvPr>
            <p:ph idx="1" type="body"/>
          </p:nvPr>
        </p:nvPicPr>
        <p:blipFill rotWithShape="1">
          <a:blip r:embed="rId3">
            <a:alphaModFix/>
          </a:blip>
          <a:srcRect b="0" l="0" r="0" t="0"/>
          <a:stretch/>
        </p:blipFill>
        <p:spPr>
          <a:xfrm>
            <a:off x="838200" y="2226494"/>
            <a:ext cx="5181600" cy="3549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Now let’s organize the </a:t>
            </a:r>
            <a:r>
              <a:rPr b="0" i="0" lang="en-US" sz="3200" u="none" cap="none" strike="noStrike">
                <a:solidFill>
                  <a:srgbClr val="FF0000"/>
                </a:solidFill>
                <a:latin typeface="Calibri"/>
                <a:ea typeface="Calibri"/>
                <a:cs typeface="Calibri"/>
                <a:sym typeface="Calibri"/>
              </a:rPr>
              <a:t>PM Motor </a:t>
            </a:r>
            <a:r>
              <a:rPr b="0" i="0" lang="en-US" sz="3200" u="none" cap="none" strike="noStrike">
                <a:solidFill>
                  <a:schemeClr val="dk1"/>
                </a:solidFill>
                <a:latin typeface="Calibri"/>
                <a:ea typeface="Calibri"/>
                <a:cs typeface="Calibri"/>
                <a:sym typeface="Calibri"/>
              </a:rPr>
              <a:t>cables and </a:t>
            </a:r>
            <a:r>
              <a:rPr b="0" i="0" lang="en-US" sz="3200" u="none" cap="none" strike="noStrike">
                <a:solidFill>
                  <a:srgbClr val="FF0000"/>
                </a:solidFill>
                <a:latin typeface="Calibri"/>
                <a:ea typeface="Calibri"/>
                <a:cs typeface="Calibri"/>
                <a:sym typeface="Calibri"/>
              </a:rPr>
              <a:t>Endstop Sensor</a:t>
            </a:r>
            <a:r>
              <a:rPr b="0" i="0" lang="en-US" sz="3200" u="none" cap="none" strike="noStrike">
                <a:solidFill>
                  <a:schemeClr val="dk1"/>
                </a:solidFill>
                <a:latin typeface="Calibri"/>
                <a:ea typeface="Calibri"/>
                <a:cs typeface="Calibri"/>
                <a:sym typeface="Calibri"/>
              </a:rPr>
              <a:t> Cables as below  (RS)</a:t>
            </a:r>
            <a:endParaRPr b="0" i="0" sz="3200" u="none" cap="none" strike="noStrike">
              <a:solidFill>
                <a:schemeClr val="dk1"/>
              </a:solidFill>
              <a:latin typeface="Calibri"/>
              <a:ea typeface="Calibri"/>
              <a:cs typeface="Calibri"/>
              <a:sym typeface="Calibri"/>
            </a:endParaRPr>
          </a:p>
        </p:txBody>
      </p:sp>
      <p:pic>
        <p:nvPicPr>
          <p:cNvPr id="384" name="Google Shape;384;p52"/>
          <p:cNvPicPr preferRelativeResize="0"/>
          <p:nvPr>
            <p:ph idx="2" type="body"/>
          </p:nvPr>
        </p:nvPicPr>
        <p:blipFill rotWithShape="1">
          <a:blip r:embed="rId3">
            <a:alphaModFix/>
          </a:blip>
          <a:srcRect b="0" l="0" r="0" t="0"/>
          <a:stretch/>
        </p:blipFill>
        <p:spPr>
          <a:xfrm>
            <a:off x="7085086" y="1825625"/>
            <a:ext cx="3355828" cy="4351338"/>
          </a:xfrm>
          <a:prstGeom prst="rect">
            <a:avLst/>
          </a:prstGeom>
          <a:noFill/>
          <a:ln>
            <a:noFill/>
          </a:ln>
        </p:spPr>
      </p:pic>
      <p:pic>
        <p:nvPicPr>
          <p:cNvPr id="385" name="Google Shape;385;p52"/>
          <p:cNvPicPr preferRelativeResize="0"/>
          <p:nvPr>
            <p:ph idx="1" type="body"/>
          </p:nvPr>
        </p:nvPicPr>
        <p:blipFill rotWithShape="1">
          <a:blip r:embed="rId4">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the </a:t>
            </a:r>
            <a:r>
              <a:rPr b="0" i="0" lang="en-US" sz="3200" u="none" cap="none" strike="noStrike">
                <a:solidFill>
                  <a:srgbClr val="FF0000"/>
                </a:solidFill>
                <a:latin typeface="Calibri"/>
                <a:ea typeface="Calibri"/>
                <a:cs typeface="Calibri"/>
                <a:sym typeface="Calibri"/>
              </a:rPr>
              <a:t>Platform Cover</a:t>
            </a:r>
            <a:r>
              <a:rPr b="0" i="0" lang="en-US" sz="3200" u="none" cap="none" strike="noStrike">
                <a:solidFill>
                  <a:schemeClr val="dk1"/>
                </a:solidFill>
                <a:latin typeface="Calibri"/>
                <a:ea typeface="Calibri"/>
                <a:cs typeface="Calibri"/>
                <a:sym typeface="Calibri"/>
              </a:rPr>
              <a:t>, use 2 </a:t>
            </a:r>
            <a:r>
              <a:rPr b="0" i="0" lang="en-US" sz="3200" u="none" cap="none" strike="noStrike">
                <a:solidFill>
                  <a:srgbClr val="FF0000"/>
                </a:solidFill>
                <a:latin typeface="Calibri"/>
                <a:ea typeface="Calibri"/>
                <a:cs typeface="Calibri"/>
                <a:sym typeface="Calibri"/>
              </a:rPr>
              <a:t>CH M3-6</a:t>
            </a:r>
            <a:r>
              <a:rPr b="0" i="0" lang="en-US" sz="3200" u="none" cap="none" strike="noStrike">
                <a:solidFill>
                  <a:schemeClr val="dk1"/>
                </a:solidFill>
                <a:latin typeface="Calibri"/>
                <a:ea typeface="Calibri"/>
                <a:cs typeface="Calibri"/>
                <a:sym typeface="Calibri"/>
              </a:rPr>
              <a:t>  to secure to </a:t>
            </a:r>
            <a:r>
              <a:rPr b="0" i="0" lang="en-US" sz="3200" u="none" cap="none" strike="noStrike">
                <a:solidFill>
                  <a:srgbClr val="FF0000"/>
                </a:solidFill>
                <a:latin typeface="Calibri"/>
                <a:ea typeface="Calibri"/>
                <a:cs typeface="Calibri"/>
                <a:sym typeface="Calibri"/>
              </a:rPr>
              <a:t>Z-Axis </a:t>
            </a:r>
            <a:r>
              <a:rPr b="0" i="0" lang="en-US" sz="3200" u="none" cap="none" strike="noStrike">
                <a:solidFill>
                  <a:schemeClr val="dk1"/>
                </a:solidFill>
                <a:latin typeface="Calibri"/>
                <a:ea typeface="Calibri"/>
                <a:cs typeface="Calibri"/>
                <a:sym typeface="Calibri"/>
              </a:rPr>
              <a:t>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Use 4 </a:t>
            </a:r>
            <a:r>
              <a:rPr b="0" i="0" lang="en-US" sz="3200" u="none" cap="none" strike="noStrike">
                <a:solidFill>
                  <a:srgbClr val="FF0000"/>
                </a:solidFill>
                <a:latin typeface="Calibri"/>
                <a:ea typeface="Calibri"/>
                <a:cs typeface="Calibri"/>
                <a:sym typeface="Calibri"/>
              </a:rPr>
              <a:t>CH M3-20</a:t>
            </a:r>
            <a:r>
              <a:rPr b="0" i="0" lang="en-US" sz="3200" u="none" cap="none" strike="noStrike">
                <a:solidFill>
                  <a:schemeClr val="dk1"/>
                </a:solidFill>
                <a:latin typeface="Calibri"/>
                <a:ea typeface="Calibri"/>
                <a:cs typeface="Calibri"/>
                <a:sym typeface="Calibri"/>
              </a:rPr>
              <a:t> to secure to </a:t>
            </a:r>
            <a:r>
              <a:rPr b="0" i="0" lang="en-US" sz="3200" u="none" cap="none" strike="noStrike">
                <a:solidFill>
                  <a:srgbClr val="FF0000"/>
                </a:solidFill>
                <a:latin typeface="Calibri"/>
                <a:ea typeface="Calibri"/>
                <a:cs typeface="Calibri"/>
                <a:sym typeface="Calibri"/>
              </a:rPr>
              <a:t>Left</a:t>
            </a:r>
            <a:r>
              <a:rPr b="0" i="0" lang="en-US" sz="3200" u="none" cap="none" strike="noStrike">
                <a:solidFill>
                  <a:schemeClr val="dk1"/>
                </a:solidFill>
                <a:latin typeface="Calibri"/>
                <a:ea typeface="Calibri"/>
                <a:cs typeface="Calibri"/>
                <a:sym typeface="Calibri"/>
              </a:rPr>
              <a:t> and </a:t>
            </a:r>
            <a:r>
              <a:rPr b="0" i="0" lang="en-US" sz="3200" u="none" cap="none" strike="noStrike">
                <a:solidFill>
                  <a:srgbClr val="FF0000"/>
                </a:solidFill>
                <a:latin typeface="Calibri"/>
                <a:ea typeface="Calibri"/>
                <a:cs typeface="Calibri"/>
                <a:sym typeface="Calibri"/>
              </a:rPr>
              <a:t>Right</a:t>
            </a:r>
            <a:r>
              <a:rPr b="0" i="0" lang="en-US" sz="3200" u="none" cap="none" strike="noStrike">
                <a:solidFill>
                  <a:schemeClr val="dk1"/>
                </a:solidFill>
                <a:latin typeface="Calibri"/>
                <a:ea typeface="Calibri"/>
                <a:cs typeface="Calibri"/>
                <a:sym typeface="Calibri"/>
              </a:rPr>
              <a:t> frame, 2 on each side. (</a:t>
            </a:r>
            <a:r>
              <a:rPr lang="en-US" sz="3200"/>
              <a:t>Do not over tighten these 4 screws, when the screw </a:t>
            </a:r>
            <a:endParaRPr b="0" i="0" sz="3200" u="none" cap="none" strike="noStrike">
              <a:solidFill>
                <a:schemeClr val="dk1"/>
              </a:solidFill>
              <a:latin typeface="Calibri"/>
              <a:ea typeface="Calibri"/>
              <a:cs typeface="Calibri"/>
              <a:sym typeface="Calibri"/>
            </a:endParaRPr>
          </a:p>
        </p:txBody>
      </p:sp>
      <p:pic>
        <p:nvPicPr>
          <p:cNvPr id="391" name="Google Shape;391;p53"/>
          <p:cNvPicPr preferRelativeResize="0"/>
          <p:nvPr>
            <p:ph idx="1" type="body"/>
          </p:nvPr>
        </p:nvPicPr>
        <p:blipFill rotWithShape="1">
          <a:blip r:embed="rId3">
            <a:alphaModFix/>
          </a:blip>
          <a:srcRect b="0" l="0" r="0" t="0"/>
          <a:stretch/>
        </p:blipFill>
        <p:spPr>
          <a:xfrm>
            <a:off x="838200" y="2143473"/>
            <a:ext cx="5181600" cy="3715641"/>
          </a:xfrm>
          <a:prstGeom prst="rect">
            <a:avLst/>
          </a:prstGeom>
          <a:noFill/>
          <a:ln>
            <a:noFill/>
          </a:ln>
        </p:spPr>
      </p:pic>
      <p:pic>
        <p:nvPicPr>
          <p:cNvPr id="392" name="Google Shape;392;p53"/>
          <p:cNvPicPr preferRelativeResize="0"/>
          <p:nvPr>
            <p:ph idx="2" type="body"/>
          </p:nvPr>
        </p:nvPicPr>
        <p:blipFill rotWithShape="1">
          <a:blip r:embed="rId4">
            <a:alphaModFix/>
          </a:blip>
          <a:srcRect b="0" l="0" r="0" t="0"/>
          <a:stretch/>
        </p:blipFill>
        <p:spPr>
          <a:xfrm>
            <a:off x="6172200" y="2256630"/>
            <a:ext cx="5181600" cy="348932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4"/>
          <p:cNvSpPr txBox="1"/>
          <p:nvPr>
            <p:ph type="title"/>
          </p:nvPr>
        </p:nvSpPr>
        <p:spPr>
          <a:xfrm>
            <a:off x="838200" y="365125"/>
            <a:ext cx="10515600" cy="17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This is also a good time to make sure the </a:t>
            </a:r>
            <a:r>
              <a:rPr lang="en-US" sz="3000">
                <a:solidFill>
                  <a:srgbClr val="FF0000"/>
                </a:solidFill>
              </a:rPr>
              <a:t>Platform </a:t>
            </a:r>
            <a:r>
              <a:rPr lang="en-US" sz="3200"/>
              <a:t>is centered and not rubbing against </a:t>
            </a:r>
            <a:r>
              <a:rPr lang="en-US" sz="3200">
                <a:solidFill>
                  <a:srgbClr val="FF0000"/>
                </a:solidFill>
              </a:rPr>
              <a:t>Platform Cover</a:t>
            </a:r>
            <a:r>
              <a:rPr lang="en-US" sz="3200"/>
              <a:t>. Y</a:t>
            </a:r>
            <a:r>
              <a:rPr lang="en-US" sz="3200"/>
              <a:t>ou can adjust the </a:t>
            </a:r>
            <a:r>
              <a:rPr lang="en-US" sz="3000">
                <a:solidFill>
                  <a:srgbClr val="FF0000"/>
                </a:solidFill>
              </a:rPr>
              <a:t>Platform</a:t>
            </a:r>
            <a:r>
              <a:rPr lang="en-US" sz="3200"/>
              <a:t> by loosing the screws on the </a:t>
            </a:r>
            <a:r>
              <a:rPr lang="en-US" sz="3200">
                <a:solidFill>
                  <a:srgbClr val="FF0000"/>
                </a:solidFill>
              </a:rPr>
              <a:t>Silver colored brackets </a:t>
            </a:r>
            <a:r>
              <a:rPr lang="en-US" sz="3200"/>
              <a:t>on each end of the metal bar.</a:t>
            </a:r>
            <a:endParaRPr sz="3200"/>
          </a:p>
        </p:txBody>
      </p:sp>
      <p:pic>
        <p:nvPicPr>
          <p:cNvPr id="398" name="Google Shape;398;p54"/>
          <p:cNvPicPr preferRelativeResize="0"/>
          <p:nvPr/>
        </p:nvPicPr>
        <p:blipFill>
          <a:blip r:embed="rId3">
            <a:alphaModFix/>
          </a:blip>
          <a:stretch>
            <a:fillRect/>
          </a:stretch>
        </p:blipFill>
        <p:spPr>
          <a:xfrm>
            <a:off x="4397850" y="2677575"/>
            <a:ext cx="3648033" cy="3941950"/>
          </a:xfrm>
          <a:prstGeom prst="rect">
            <a:avLst/>
          </a:prstGeom>
          <a:noFill/>
          <a:ln>
            <a:noFill/>
          </a:ln>
        </p:spPr>
      </p:pic>
      <p:pic>
        <p:nvPicPr>
          <p:cNvPr id="399" name="Google Shape;399;p54"/>
          <p:cNvPicPr preferRelativeResize="0"/>
          <p:nvPr/>
        </p:nvPicPr>
        <p:blipFill>
          <a:blip r:embed="rId4">
            <a:alphaModFix/>
          </a:blip>
          <a:stretch>
            <a:fillRect/>
          </a:stretch>
        </p:blipFill>
        <p:spPr>
          <a:xfrm>
            <a:off x="154258" y="2781325"/>
            <a:ext cx="4167392" cy="3455606"/>
          </a:xfrm>
          <a:prstGeom prst="rect">
            <a:avLst/>
          </a:prstGeom>
          <a:noFill/>
          <a:ln>
            <a:noFill/>
          </a:ln>
        </p:spPr>
      </p:pic>
      <p:pic>
        <p:nvPicPr>
          <p:cNvPr id="400" name="Google Shape;400;p54"/>
          <p:cNvPicPr preferRelativeResize="0"/>
          <p:nvPr/>
        </p:nvPicPr>
        <p:blipFill>
          <a:blip r:embed="rId5">
            <a:alphaModFix/>
          </a:blip>
          <a:stretch>
            <a:fillRect/>
          </a:stretch>
        </p:blipFill>
        <p:spPr>
          <a:xfrm>
            <a:off x="8122083" y="3011100"/>
            <a:ext cx="3841317" cy="29960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Platform Cover</a:t>
            </a:r>
            <a:r>
              <a:rPr b="0" i="0" lang="en-US" sz="3200" u="none" cap="none" strike="noStrike">
                <a:solidFill>
                  <a:srgbClr val="FF0000"/>
                </a:solidFill>
                <a:latin typeface="Calibri"/>
                <a:ea typeface="Calibri"/>
                <a:cs typeface="Calibri"/>
                <a:sym typeface="Calibri"/>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06" name="Google Shape;406;p55"/>
          <p:cNvPicPr preferRelativeResize="0"/>
          <p:nvPr/>
        </p:nvPicPr>
        <p:blipFill>
          <a:blip r:embed="rId3">
            <a:alphaModFix/>
          </a:blip>
          <a:stretch>
            <a:fillRect/>
          </a:stretch>
        </p:blipFill>
        <p:spPr>
          <a:xfrm>
            <a:off x="406900" y="1690825"/>
            <a:ext cx="4486219" cy="4862375"/>
          </a:xfrm>
          <a:prstGeom prst="rect">
            <a:avLst/>
          </a:prstGeom>
          <a:noFill/>
          <a:ln>
            <a:noFill/>
          </a:ln>
        </p:spPr>
      </p:pic>
      <p:pic>
        <p:nvPicPr>
          <p:cNvPr id="407" name="Google Shape;407;p55"/>
          <p:cNvPicPr preferRelativeResize="0"/>
          <p:nvPr/>
        </p:nvPicPr>
        <p:blipFill>
          <a:blip r:embed="rId4">
            <a:alphaModFix/>
          </a:blip>
          <a:stretch>
            <a:fillRect/>
          </a:stretch>
        </p:blipFill>
        <p:spPr>
          <a:xfrm>
            <a:off x="4893119" y="2530050"/>
            <a:ext cx="6994081" cy="318392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6"/>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Electronics</a:t>
            </a:r>
            <a:endParaRPr/>
          </a:p>
        </p:txBody>
      </p:sp>
      <p:sp>
        <p:nvSpPr>
          <p:cNvPr id="413" name="Google Shape;413;p56"/>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Part6 </a:t>
            </a:r>
            <a:r>
              <a:rPr lang="en-US"/>
              <a:t>to help</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txBox="1"/>
          <p:nvPr>
            <p:ph type="title"/>
          </p:nvPr>
        </p:nvSpPr>
        <p:spPr>
          <a:xfrm>
            <a:off x="838200" y="365125"/>
            <a:ext cx="10515600" cy="3195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000" u="none" cap="none" strike="noStrike">
                <a:solidFill>
                  <a:schemeClr val="dk1"/>
                </a:solidFill>
                <a:latin typeface="Calibri"/>
                <a:ea typeface="Calibri"/>
                <a:cs typeface="Calibri"/>
                <a:sym typeface="Calibri"/>
              </a:rPr>
              <a:t>Now install </a:t>
            </a:r>
            <a:r>
              <a:rPr b="0" i="0" lang="en-US" sz="2000" u="none" cap="none" strike="noStrike">
                <a:solidFill>
                  <a:srgbClr val="FF0000"/>
                </a:solidFill>
                <a:latin typeface="Calibri"/>
                <a:ea typeface="Calibri"/>
                <a:cs typeface="Calibri"/>
                <a:sym typeface="Calibri"/>
              </a:rPr>
              <a:t>Galvo Driver </a:t>
            </a:r>
            <a:r>
              <a:rPr b="0" i="0" lang="en-US" sz="2000" u="none" cap="none" strike="noStrike">
                <a:solidFill>
                  <a:schemeClr val="dk1"/>
                </a:solidFill>
                <a:latin typeface="Calibri"/>
                <a:ea typeface="Calibri"/>
                <a:cs typeface="Calibri"/>
                <a:sym typeface="Calibri"/>
              </a:rPr>
              <a:t>on the bottom panel. Secure with </a:t>
            </a:r>
            <a:r>
              <a:rPr b="0" i="0" lang="en-US" sz="2000" u="none" cap="none" strike="noStrike">
                <a:solidFill>
                  <a:srgbClr val="FF0000"/>
                </a:solidFill>
                <a:latin typeface="Calibri"/>
                <a:ea typeface="Calibri"/>
                <a:cs typeface="Calibri"/>
                <a:sym typeface="Calibri"/>
              </a:rPr>
              <a:t>BH M4-6</a:t>
            </a:r>
            <a:r>
              <a:rPr b="0" i="0" lang="en-US" sz="2000" u="none" cap="none" strike="noStrike">
                <a:solidFill>
                  <a:schemeClr val="dk1"/>
                </a:solidFill>
                <a:latin typeface="Calibri"/>
                <a:ea typeface="Calibri"/>
                <a:cs typeface="Calibri"/>
                <a:sym typeface="Calibri"/>
              </a:rPr>
              <a:t> Near the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frame side</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Each Galvo Driver is designed for a specific Galvo.  Look for the label on the Galvo Power port for indication. </a:t>
            </a:r>
            <a:r>
              <a:rPr b="0" i="0" lang="en-US" sz="2000" u="sng" cap="none" strike="noStrike">
                <a:solidFill>
                  <a:schemeClr val="dk1"/>
                </a:solidFill>
                <a:latin typeface="Calibri"/>
                <a:ea typeface="Calibri"/>
                <a:cs typeface="Calibri"/>
                <a:sym typeface="Calibri"/>
              </a:rPr>
              <a:t>This is a common area where user make mistake</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Example:  HT-Yxxxx is for Y-Galvo and vice versa</a:t>
            </a:r>
            <a:endParaRPr b="0" i="0" sz="2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sz="18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SzPts val="1100"/>
              <a:buFont typeface="Arial"/>
              <a:buNone/>
            </a:pPr>
            <a:r>
              <a:rPr lang="en-US" sz="1800">
                <a:solidFill>
                  <a:srgbClr val="222222"/>
                </a:solidFill>
                <a:highlight>
                  <a:srgbClr val="FFFFFF"/>
                </a:highlight>
                <a:latin typeface="Arial"/>
                <a:ea typeface="Arial"/>
                <a:cs typeface="Arial"/>
                <a:sym typeface="Arial"/>
              </a:rPr>
              <a:t>the boards are the same on the front, and the assemblies have a X or Y label on the back.</a:t>
            </a:r>
            <a:endParaRPr sz="18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SzPts val="1100"/>
              <a:buFont typeface="Arial"/>
              <a:buNone/>
            </a:pPr>
            <a:r>
              <a:t/>
            </a:r>
            <a:endParaRPr sz="18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sz="2000"/>
          </a:p>
        </p:txBody>
      </p:sp>
      <p:pic>
        <p:nvPicPr>
          <p:cNvPr id="419" name="Google Shape;419;p57"/>
          <p:cNvPicPr preferRelativeResize="0"/>
          <p:nvPr>
            <p:ph idx="2" type="body"/>
          </p:nvPr>
        </p:nvPicPr>
        <p:blipFill rotWithShape="1">
          <a:blip r:embed="rId3">
            <a:alphaModFix/>
          </a:blip>
          <a:srcRect b="0" l="0" r="0" t="0"/>
          <a:stretch/>
        </p:blipFill>
        <p:spPr>
          <a:xfrm>
            <a:off x="6809275" y="2880444"/>
            <a:ext cx="5181600" cy="3886200"/>
          </a:xfrm>
          <a:prstGeom prst="rect">
            <a:avLst/>
          </a:prstGeom>
          <a:noFill/>
          <a:ln>
            <a:noFill/>
          </a:ln>
        </p:spPr>
      </p:pic>
      <p:pic>
        <p:nvPicPr>
          <p:cNvPr id="420" name="Google Shape;420;p57"/>
          <p:cNvPicPr preferRelativeResize="0"/>
          <p:nvPr>
            <p:ph idx="1" type="body"/>
          </p:nvPr>
        </p:nvPicPr>
        <p:blipFill rotWithShape="1">
          <a:blip r:embed="rId4">
            <a:alphaModFix/>
          </a:blip>
          <a:srcRect b="0" l="0" r="0" t="0"/>
          <a:stretch/>
        </p:blipFill>
        <p:spPr>
          <a:xfrm rot="-5400000">
            <a:off x="597975" y="3152800"/>
            <a:ext cx="3044100" cy="4058700"/>
          </a:xfrm>
          <a:prstGeom prst="rect">
            <a:avLst/>
          </a:prstGeom>
          <a:noFill/>
          <a:ln>
            <a:noFill/>
          </a:ln>
        </p:spPr>
      </p:pic>
      <p:pic>
        <p:nvPicPr>
          <p:cNvPr id="421" name="Google Shape;421;p57"/>
          <p:cNvPicPr preferRelativeResize="0"/>
          <p:nvPr/>
        </p:nvPicPr>
        <p:blipFill rotWithShape="1">
          <a:blip r:embed="rId5">
            <a:alphaModFix/>
          </a:blip>
          <a:srcRect b="0" l="0" r="0" t="0"/>
          <a:stretch/>
        </p:blipFill>
        <p:spPr>
          <a:xfrm>
            <a:off x="4132025" y="3560135"/>
            <a:ext cx="2547900" cy="3038400"/>
          </a:xfrm>
          <a:prstGeom prst="rect">
            <a:avLst/>
          </a:prstGeom>
          <a:noFill/>
          <a:ln>
            <a:noFill/>
          </a:ln>
        </p:spPr>
      </p:pic>
      <p:sp>
        <p:nvSpPr>
          <p:cNvPr id="422" name="Google Shape;422;p57"/>
          <p:cNvSpPr txBox="1"/>
          <p:nvPr/>
        </p:nvSpPr>
        <p:spPr>
          <a:xfrm>
            <a:off x="7894825" y="3897450"/>
            <a:ext cx="13740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X-Galvo</a:t>
            </a:r>
            <a:endParaRPr b="1" sz="1800">
              <a:solidFill>
                <a:srgbClr val="FF0000"/>
              </a:solidFill>
            </a:endParaRPr>
          </a:p>
        </p:txBody>
      </p:sp>
      <p:sp>
        <p:nvSpPr>
          <p:cNvPr id="423" name="Google Shape;423;p57"/>
          <p:cNvSpPr txBox="1"/>
          <p:nvPr/>
        </p:nvSpPr>
        <p:spPr>
          <a:xfrm>
            <a:off x="9606200" y="3897450"/>
            <a:ext cx="11142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CC0000"/>
                </a:solidFill>
              </a:rPr>
              <a:t>Y</a:t>
            </a:r>
            <a:r>
              <a:rPr b="1" lang="en-US" sz="1800">
                <a:solidFill>
                  <a:srgbClr val="CC0000"/>
                </a:solidFill>
              </a:rPr>
              <a:t>-Galvo</a:t>
            </a:r>
            <a:endParaRPr b="1" sz="1800">
              <a:solidFill>
                <a:srgbClr val="CC0000"/>
              </a:solidFill>
            </a:endParaRPr>
          </a:p>
        </p:txBody>
      </p:sp>
      <p:sp>
        <p:nvSpPr>
          <p:cNvPr id="424" name="Google Shape;424;p57"/>
          <p:cNvSpPr txBox="1"/>
          <p:nvPr/>
        </p:nvSpPr>
        <p:spPr>
          <a:xfrm>
            <a:off x="8154625" y="5361475"/>
            <a:ext cx="18264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Right Frame</a:t>
            </a:r>
            <a:endParaRPr b="1" sz="1800">
              <a:solidFill>
                <a:srgbClr val="FF0000"/>
              </a:solidFill>
            </a:endParaRPr>
          </a:p>
        </p:txBody>
      </p:sp>
      <p:cxnSp>
        <p:nvCxnSpPr>
          <p:cNvPr id="425" name="Google Shape;425;p57"/>
          <p:cNvCxnSpPr/>
          <p:nvPr/>
        </p:nvCxnSpPr>
        <p:spPr>
          <a:xfrm flipH="1" rot="10800000">
            <a:off x="5821175" y="5308925"/>
            <a:ext cx="187500" cy="912000"/>
          </a:xfrm>
          <a:prstGeom prst="straightConnector1">
            <a:avLst/>
          </a:prstGeom>
          <a:noFill/>
          <a:ln cap="flat" cmpd="sng" w="9525">
            <a:solidFill>
              <a:srgbClr val="FF0000"/>
            </a:solidFill>
            <a:prstDash val="solid"/>
            <a:round/>
            <a:headEnd len="med" w="med" type="none"/>
            <a:tailEnd len="med" w="med" type="triangle"/>
          </a:ln>
        </p:spPr>
      </p:cxnSp>
      <p:cxnSp>
        <p:nvCxnSpPr>
          <p:cNvPr id="426" name="Google Shape;426;p57"/>
          <p:cNvCxnSpPr/>
          <p:nvPr/>
        </p:nvCxnSpPr>
        <p:spPr>
          <a:xfrm>
            <a:off x="4984225" y="5421450"/>
            <a:ext cx="1199100" cy="1199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Galvo Driver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32" name="Google Shape;432;p58"/>
          <p:cNvPicPr preferRelativeResize="0"/>
          <p:nvPr/>
        </p:nvPicPr>
        <p:blipFill>
          <a:blip r:embed="rId3">
            <a:alphaModFix/>
          </a:blip>
          <a:stretch>
            <a:fillRect/>
          </a:stretch>
        </p:blipFill>
        <p:spPr>
          <a:xfrm>
            <a:off x="152400" y="1843225"/>
            <a:ext cx="6647927" cy="4663850"/>
          </a:xfrm>
          <a:prstGeom prst="rect">
            <a:avLst/>
          </a:prstGeom>
          <a:noFill/>
          <a:ln>
            <a:noFill/>
          </a:ln>
        </p:spPr>
      </p:pic>
      <p:pic>
        <p:nvPicPr>
          <p:cNvPr id="433" name="Google Shape;433;p58"/>
          <p:cNvPicPr preferRelativeResize="0"/>
          <p:nvPr/>
        </p:nvPicPr>
        <p:blipFill>
          <a:blip r:embed="rId4">
            <a:alphaModFix/>
          </a:blip>
          <a:stretch>
            <a:fillRect/>
          </a:stretch>
        </p:blipFill>
        <p:spPr>
          <a:xfrm>
            <a:off x="6038450" y="1843225"/>
            <a:ext cx="6001150" cy="4663850"/>
          </a:xfrm>
          <a:prstGeom prst="rect">
            <a:avLst/>
          </a:prstGeom>
          <a:noFill/>
          <a:ln>
            <a:noFill/>
          </a:ln>
        </p:spPr>
      </p:pic>
      <p:sp>
        <p:nvSpPr>
          <p:cNvPr id="434" name="Google Shape;434;p58"/>
          <p:cNvSpPr txBox="1"/>
          <p:nvPr/>
        </p:nvSpPr>
        <p:spPr>
          <a:xfrm>
            <a:off x="1125125" y="6065025"/>
            <a:ext cx="22503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X Driver Galvo</a:t>
            </a:r>
            <a:endParaRPr sz="2400">
              <a:solidFill>
                <a:srgbClr val="FF0000"/>
              </a:solidFill>
            </a:endParaRPr>
          </a:p>
        </p:txBody>
      </p:sp>
      <p:sp>
        <p:nvSpPr>
          <p:cNvPr id="435" name="Google Shape;435;p58"/>
          <p:cNvSpPr txBox="1"/>
          <p:nvPr/>
        </p:nvSpPr>
        <p:spPr>
          <a:xfrm>
            <a:off x="7251475" y="6188400"/>
            <a:ext cx="22503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Y</a:t>
            </a:r>
            <a:r>
              <a:rPr lang="en-US" sz="2400">
                <a:solidFill>
                  <a:srgbClr val="FF0000"/>
                </a:solidFill>
              </a:rPr>
              <a:t> Driver Galvo</a:t>
            </a:r>
            <a:endParaRPr sz="240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9"/>
          <p:cNvSpPr txBox="1"/>
          <p:nvPr>
            <p:ph type="title"/>
          </p:nvPr>
        </p:nvSpPr>
        <p:spPr>
          <a:xfrm>
            <a:off x="838200" y="365125"/>
            <a:ext cx="10515600" cy="193126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000" u="none" cap="none" strike="noStrike">
                <a:solidFill>
                  <a:schemeClr val="dk1"/>
                </a:solidFill>
                <a:latin typeface="Calibri"/>
                <a:ea typeface="Calibri"/>
                <a:cs typeface="Calibri"/>
                <a:sym typeface="Calibri"/>
              </a:rPr>
              <a:t>Lay the system down with </a:t>
            </a:r>
            <a:r>
              <a:rPr b="0" i="0" lang="en-US" sz="2000" u="none" cap="none" strike="noStrike">
                <a:solidFill>
                  <a:srgbClr val="FF0000"/>
                </a:solidFill>
                <a:latin typeface="Calibri"/>
                <a:ea typeface="Calibri"/>
                <a:cs typeface="Calibri"/>
                <a:sym typeface="Calibri"/>
              </a:rPr>
              <a:t>Front Pane</a:t>
            </a:r>
            <a:r>
              <a:rPr b="0" i="0" lang="en-US" sz="2000" u="none" cap="none" strike="noStrike">
                <a:solidFill>
                  <a:schemeClr val="dk1"/>
                </a:solidFill>
                <a:latin typeface="Calibri"/>
                <a:ea typeface="Calibri"/>
                <a:cs typeface="Calibri"/>
                <a:sym typeface="Calibri"/>
              </a:rPr>
              <a:t>l facing downward Install the </a:t>
            </a:r>
            <a:r>
              <a:rPr lang="en-US" sz="2000">
                <a:solidFill>
                  <a:srgbClr val="FF0000"/>
                </a:solidFill>
              </a:rPr>
              <a:t>Main Board</a:t>
            </a:r>
            <a:r>
              <a:rPr b="0" i="0" lang="en-US" sz="2000" u="none" cap="none" strike="noStrike">
                <a:solidFill>
                  <a:schemeClr val="dk1"/>
                </a:solidFill>
                <a:latin typeface="Calibri"/>
                <a:ea typeface="Calibri"/>
                <a:cs typeface="Calibri"/>
                <a:sym typeface="Calibri"/>
              </a:rPr>
              <a:t>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use </a:t>
            </a:r>
            <a:r>
              <a:rPr b="0" i="0" lang="en-US" sz="2000" u="none" cap="none" strike="noStrike">
                <a:solidFill>
                  <a:srgbClr val="FF0000"/>
                </a:solidFill>
                <a:latin typeface="Calibri"/>
                <a:ea typeface="Calibri"/>
                <a:cs typeface="Calibri"/>
                <a:sym typeface="Calibri"/>
              </a:rPr>
              <a:t>CH M3-5 </a:t>
            </a:r>
            <a:r>
              <a:rPr b="0" i="0" lang="en-US" sz="2000" u="none" cap="none" strike="noStrike">
                <a:solidFill>
                  <a:schemeClr val="dk1"/>
                </a:solidFill>
                <a:latin typeface="Calibri"/>
                <a:ea typeface="Calibri"/>
                <a:cs typeface="Calibri"/>
                <a:sym typeface="Calibri"/>
              </a:rPr>
              <a:t>screws to tighten them.  Make sure you </a:t>
            </a:r>
            <a:r>
              <a:rPr b="1" i="0" lang="en-US" sz="2000" u="sng" cap="none" strike="noStrike">
                <a:solidFill>
                  <a:schemeClr val="dk1"/>
                </a:solidFill>
              </a:rPr>
              <a:t>remove the protective screen film</a:t>
            </a:r>
            <a:r>
              <a:rPr b="0" i="0" lang="en-US" sz="2000" u="none" cap="none" strike="noStrike">
                <a:solidFill>
                  <a:schemeClr val="dk1"/>
                </a:solidFill>
                <a:latin typeface="Calibri"/>
                <a:ea typeface="Calibri"/>
                <a:cs typeface="Calibri"/>
                <a:sym typeface="Calibri"/>
              </a:rPr>
              <a:t> before installing the board.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here is a bigger picture of how all boards are next to each other. Top of picture is the riser and z-axis motor:</a:t>
            </a:r>
            <a:br>
              <a:rPr b="0" i="0" lang="en-US" sz="2000" u="none" cap="none" strike="noStrike">
                <a:solidFill>
                  <a:schemeClr val="dk1"/>
                </a:solidFill>
                <a:latin typeface="Calibri"/>
                <a:ea typeface="Calibri"/>
                <a:cs typeface="Calibri"/>
                <a:sym typeface="Calibri"/>
              </a:rPr>
            </a:br>
            <a:r>
              <a:rPr b="0" i="0" lang="en-US" sz="2000" u="sng" cap="none" strike="noStrike">
                <a:solidFill>
                  <a:schemeClr val="hlink"/>
                </a:solidFill>
                <a:latin typeface="Calibri"/>
                <a:ea typeface="Calibri"/>
                <a:cs typeface="Calibri"/>
                <a:sym typeface="Calibri"/>
                <a:hlinkClick r:id="rId3"/>
              </a:rPr>
              <a:t>https://drive.google.com/open?id=0Bzke6lBHG_z5dm5RdDdJTHRRMDQ</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p:txBody>
      </p:sp>
      <p:pic>
        <p:nvPicPr>
          <p:cNvPr id="441" name="Google Shape;441;p59"/>
          <p:cNvPicPr preferRelativeResize="0"/>
          <p:nvPr/>
        </p:nvPicPr>
        <p:blipFill rotWithShape="1">
          <a:blip r:embed="rId4">
            <a:alphaModFix/>
          </a:blip>
          <a:srcRect b="0" l="0" r="0" t="0"/>
          <a:stretch/>
        </p:blipFill>
        <p:spPr>
          <a:xfrm>
            <a:off x="381000" y="2640085"/>
            <a:ext cx="5181600" cy="3886200"/>
          </a:xfrm>
          <a:prstGeom prst="rect">
            <a:avLst/>
          </a:prstGeom>
          <a:noFill/>
          <a:ln>
            <a:noFill/>
          </a:ln>
        </p:spPr>
      </p:pic>
      <p:pic>
        <p:nvPicPr>
          <p:cNvPr id="442" name="Google Shape;442;p59"/>
          <p:cNvPicPr preferRelativeResize="0"/>
          <p:nvPr/>
        </p:nvPicPr>
        <p:blipFill rotWithShape="1">
          <a:blip r:embed="rId5">
            <a:alphaModFix/>
          </a:blip>
          <a:srcRect b="0" l="0" r="0" t="0"/>
          <a:stretch/>
        </p:blipFill>
        <p:spPr>
          <a:xfrm rot="10800000">
            <a:off x="6286500" y="2556958"/>
            <a:ext cx="5181600" cy="3886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Main Board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48" name="Google Shape;448;p60"/>
          <p:cNvPicPr preferRelativeResize="0"/>
          <p:nvPr/>
        </p:nvPicPr>
        <p:blipFill>
          <a:blip r:embed="rId3">
            <a:alphaModFix/>
          </a:blip>
          <a:stretch>
            <a:fillRect/>
          </a:stretch>
        </p:blipFill>
        <p:spPr>
          <a:xfrm>
            <a:off x="5938850" y="2239712"/>
            <a:ext cx="5174376" cy="4069400"/>
          </a:xfrm>
          <a:prstGeom prst="rect">
            <a:avLst/>
          </a:prstGeom>
          <a:noFill/>
          <a:ln>
            <a:noFill/>
          </a:ln>
        </p:spPr>
      </p:pic>
      <p:pic>
        <p:nvPicPr>
          <p:cNvPr id="449" name="Google Shape;449;p60"/>
          <p:cNvPicPr preferRelativeResize="0"/>
          <p:nvPr/>
        </p:nvPicPr>
        <p:blipFill>
          <a:blip r:embed="rId4">
            <a:alphaModFix/>
          </a:blip>
          <a:stretch>
            <a:fillRect/>
          </a:stretch>
        </p:blipFill>
        <p:spPr>
          <a:xfrm>
            <a:off x="697351" y="1690838"/>
            <a:ext cx="4408628" cy="4862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800" u="none" cap="none" strike="noStrike">
                <a:solidFill>
                  <a:schemeClr val="dk1"/>
                </a:solidFill>
                <a:latin typeface="Calibri"/>
                <a:ea typeface="Calibri"/>
                <a:cs typeface="Calibri"/>
                <a:sym typeface="Calibri"/>
              </a:rPr>
              <a:t>Install the SD card reader with an included metal  plate. Secure with </a:t>
            </a:r>
            <a:r>
              <a:rPr b="0" i="0" lang="en-US" sz="2800" u="none" cap="none" strike="noStrike">
                <a:solidFill>
                  <a:srgbClr val="FF0000"/>
                </a:solidFill>
                <a:latin typeface="Calibri"/>
                <a:ea typeface="Calibri"/>
                <a:cs typeface="Calibri"/>
                <a:sym typeface="Calibri"/>
              </a:rPr>
              <a:t>4 CH M3-5</a:t>
            </a:r>
            <a:r>
              <a:rPr b="0" i="0" lang="en-US" sz="2800" u="none" cap="none" strike="noStrike">
                <a:solidFill>
                  <a:schemeClr val="dk1"/>
                </a:solidFill>
                <a:latin typeface="Calibri"/>
                <a:ea typeface="Calibri"/>
                <a:cs typeface="Calibri"/>
                <a:sym typeface="Calibri"/>
              </a:rPr>
              <a:t> screws.  The plug the SD reader with the plat on the main board and secure the plate with 2 </a:t>
            </a:r>
            <a:r>
              <a:rPr b="0" i="0" lang="en-US" sz="2800" u="none" cap="none" strike="noStrike">
                <a:solidFill>
                  <a:srgbClr val="FF0000"/>
                </a:solidFill>
                <a:latin typeface="Calibri"/>
                <a:ea typeface="Calibri"/>
                <a:cs typeface="Calibri"/>
                <a:sym typeface="Calibri"/>
              </a:rPr>
              <a:t>CH M3-5</a:t>
            </a:r>
            <a:r>
              <a:rPr b="0" i="0" lang="en-US" sz="2800" u="none" cap="none" strike="noStrike">
                <a:solidFill>
                  <a:schemeClr val="dk1"/>
                </a:solidFill>
                <a:latin typeface="Calibri"/>
                <a:ea typeface="Calibri"/>
                <a:cs typeface="Calibri"/>
                <a:sym typeface="Calibri"/>
              </a:rPr>
              <a:t> screws</a:t>
            </a:r>
            <a:endParaRPr b="0" i="0" sz="2800" u="none" cap="none" strike="noStrike">
              <a:solidFill>
                <a:schemeClr val="dk1"/>
              </a:solidFill>
              <a:latin typeface="Calibri"/>
              <a:ea typeface="Calibri"/>
              <a:cs typeface="Calibri"/>
              <a:sym typeface="Calibri"/>
            </a:endParaRPr>
          </a:p>
        </p:txBody>
      </p:sp>
      <p:pic>
        <p:nvPicPr>
          <p:cNvPr id="455" name="Google Shape;455;p61"/>
          <p:cNvPicPr preferRelativeResize="0"/>
          <p:nvPr>
            <p:ph idx="1" type="body"/>
          </p:nvPr>
        </p:nvPicPr>
        <p:blipFill rotWithShape="1">
          <a:blip r:embed="rId3">
            <a:alphaModFix/>
          </a:blip>
          <a:srcRect b="0" l="0" r="0" t="0"/>
          <a:stretch/>
        </p:blipFill>
        <p:spPr>
          <a:xfrm>
            <a:off x="838200" y="2128075"/>
            <a:ext cx="5181600" cy="3746438"/>
          </a:xfrm>
          <a:prstGeom prst="rect">
            <a:avLst/>
          </a:prstGeom>
          <a:noFill/>
          <a:ln>
            <a:noFill/>
          </a:ln>
        </p:spPr>
      </p:pic>
      <p:pic>
        <p:nvPicPr>
          <p:cNvPr id="456" name="Google Shape;456;p61"/>
          <p:cNvPicPr preferRelativeResize="0"/>
          <p:nvPr/>
        </p:nvPicPr>
        <p:blipFill rotWithShape="1">
          <a:blip r:embed="rId4">
            <a:alphaModFix/>
          </a:blip>
          <a:srcRect b="0" l="0" r="0" t="0"/>
          <a:stretch/>
        </p:blipFill>
        <p:spPr>
          <a:xfrm>
            <a:off x="4379912" y="4430332"/>
            <a:ext cx="2024108" cy="2427668"/>
          </a:xfrm>
          <a:prstGeom prst="rect">
            <a:avLst/>
          </a:prstGeom>
          <a:noFill/>
          <a:ln>
            <a:noFill/>
          </a:ln>
        </p:spPr>
      </p:pic>
      <p:pic>
        <p:nvPicPr>
          <p:cNvPr id="457" name="Google Shape;457;p61"/>
          <p:cNvPicPr preferRelativeResize="0"/>
          <p:nvPr>
            <p:ph idx="2" type="body"/>
          </p:nvPr>
        </p:nvPicPr>
        <p:blipFill rotWithShape="1">
          <a:blip r:embed="rId5">
            <a:alphaModFix/>
          </a:blip>
          <a:srcRect b="0" l="0" r="0" t="0"/>
          <a:stretch/>
        </p:blipFill>
        <p:spPr>
          <a:xfrm>
            <a:off x="6762750" y="2615406"/>
            <a:ext cx="4000500" cy="2771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find these 3 bars</a:t>
            </a:r>
            <a:endParaRPr b="1" i="0" sz="3600" u="none" cap="none" strike="noStrike">
              <a:solidFill>
                <a:schemeClr val="dk1"/>
              </a:solidFill>
              <a:latin typeface="Calibri"/>
              <a:ea typeface="Calibri"/>
              <a:cs typeface="Calibri"/>
              <a:sym typeface="Calibri"/>
            </a:endParaRPr>
          </a:p>
        </p:txBody>
      </p:sp>
      <p:sp>
        <p:nvSpPr>
          <p:cNvPr id="111" name="Google Shape;111;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They are labeled:</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Right1</a:t>
            </a:r>
            <a:r>
              <a:rPr b="0" i="0" lang="en-US" sz="36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Right2</a:t>
            </a:r>
            <a:r>
              <a:rPr b="0" i="0" lang="en-US" sz="3600" u="none" cap="none" strike="noStrike">
                <a:solidFill>
                  <a:schemeClr val="dk1"/>
                </a:solidFill>
                <a:latin typeface="Calibri"/>
                <a:ea typeface="Calibri"/>
                <a:cs typeface="Calibri"/>
                <a:sym typeface="Calibri"/>
              </a:rPr>
              <a: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a:t>
            </a:r>
            <a:r>
              <a:rPr b="0" i="0" lang="en-US" sz="3600" u="none" cap="none" strike="noStrike">
                <a:solidFill>
                  <a:srgbClr val="FF0000"/>
                </a:solidFill>
                <a:latin typeface="Calibri"/>
                <a:ea typeface="Calibri"/>
                <a:cs typeface="Calibri"/>
                <a:sym typeface="Calibri"/>
              </a:rPr>
              <a:t>Right3</a:t>
            </a:r>
            <a:r>
              <a:rPr b="0" i="0" lang="en-US" sz="3600" u="none" cap="none" strike="noStrike">
                <a:solidFill>
                  <a:schemeClr val="dk1"/>
                </a:solidFill>
                <a:latin typeface="Calibri"/>
                <a:ea typeface="Calibri"/>
                <a:cs typeface="Calibri"/>
                <a:sym typeface="Calibri"/>
              </a:rPr>
              <a:t>”</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12" name="Google Shape;112;p17"/>
          <p:cNvPicPr preferRelativeResize="0"/>
          <p:nvPr>
            <p:ph idx="1" type="body"/>
          </p:nvPr>
        </p:nvPicPr>
        <p:blipFill rotWithShape="1">
          <a:blip r:embed="rId3">
            <a:alphaModFix/>
          </a:blip>
          <a:srcRect b="0" l="0" r="0" t="0"/>
          <a:stretch/>
        </p:blipFill>
        <p:spPr>
          <a:xfrm>
            <a:off x="211970" y="2209800"/>
            <a:ext cx="5807830" cy="323425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2"/>
          <p:cNvSpPr txBox="1"/>
          <p:nvPr>
            <p:ph type="title"/>
          </p:nvPr>
        </p:nvSpPr>
        <p:spPr>
          <a:xfrm>
            <a:off x="838200" y="365125"/>
            <a:ext cx="10515600" cy="188970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Secure the </a:t>
            </a:r>
            <a:r>
              <a:rPr b="0" i="0" lang="en-US" sz="2400" u="none" cap="none" strike="noStrike">
                <a:solidFill>
                  <a:srgbClr val="FF0000"/>
                </a:solidFill>
                <a:latin typeface="Calibri"/>
                <a:ea typeface="Calibri"/>
                <a:cs typeface="Calibri"/>
                <a:sym typeface="Calibri"/>
              </a:rPr>
              <a:t>Power Board </a:t>
            </a:r>
            <a:r>
              <a:rPr b="0" i="0" lang="en-US" sz="2400" u="none" cap="none" strike="noStrike">
                <a:solidFill>
                  <a:schemeClr val="dk1"/>
                </a:solidFill>
                <a:latin typeface="Calibri"/>
                <a:ea typeface="Calibri"/>
                <a:cs typeface="Calibri"/>
                <a:sym typeface="Calibri"/>
              </a:rPr>
              <a:t>(lower right picture). Both using </a:t>
            </a:r>
            <a:r>
              <a:rPr b="0" i="0" lang="en-US" sz="2400" u="none" cap="none" strike="noStrike">
                <a:solidFill>
                  <a:srgbClr val="FF0000"/>
                </a:solidFill>
                <a:latin typeface="Calibri"/>
                <a:ea typeface="Calibri"/>
                <a:cs typeface="Calibri"/>
                <a:sym typeface="Calibri"/>
              </a:rPr>
              <a:t>CH M3-5 </a:t>
            </a:r>
            <a:r>
              <a:rPr b="0" i="0" lang="en-US" sz="2400" u="none" cap="none" strike="noStrike">
                <a:solidFill>
                  <a:schemeClr val="dk1"/>
                </a:solidFill>
                <a:latin typeface="Calibri"/>
                <a:ea typeface="Calibri"/>
                <a:cs typeface="Calibri"/>
                <a:sym typeface="Calibri"/>
              </a:rPr>
              <a:t>screws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here is a bigger picture of how all boards are next to each other. Top of picture is the Riser and </a:t>
            </a:r>
            <a:r>
              <a:rPr b="0" i="0" lang="en-US" sz="2400" u="none" cap="none" strike="noStrike">
                <a:solidFill>
                  <a:srgbClr val="FF0000"/>
                </a:solidFill>
                <a:latin typeface="Calibri"/>
                <a:ea typeface="Calibri"/>
                <a:cs typeface="Calibri"/>
                <a:sym typeface="Calibri"/>
              </a:rPr>
              <a:t>Z-Axis</a:t>
            </a:r>
            <a:r>
              <a:rPr b="0" i="0" lang="en-US" sz="2400" u="none" cap="none" strike="noStrike">
                <a:solidFill>
                  <a:schemeClr val="dk1"/>
                </a:solidFill>
                <a:latin typeface="Calibri"/>
                <a:ea typeface="Calibri"/>
                <a:cs typeface="Calibri"/>
                <a:sym typeface="Calibri"/>
              </a:rPr>
              <a:t> motor:</a:t>
            </a:r>
            <a:br>
              <a:rPr b="0" i="0" lang="en-US" sz="2400" u="none" cap="none" strike="noStrike">
                <a:solidFill>
                  <a:schemeClr val="dk1"/>
                </a:solidFill>
                <a:latin typeface="Calibri"/>
                <a:ea typeface="Calibri"/>
                <a:cs typeface="Calibri"/>
                <a:sym typeface="Calibri"/>
              </a:rPr>
            </a:br>
            <a:r>
              <a:rPr b="0" i="0" lang="en-US" sz="2400" u="sng" cap="none" strike="noStrike">
                <a:solidFill>
                  <a:schemeClr val="hlink"/>
                </a:solidFill>
                <a:latin typeface="Calibri"/>
                <a:ea typeface="Calibri"/>
                <a:cs typeface="Calibri"/>
                <a:sym typeface="Calibri"/>
                <a:hlinkClick r:id="rId3"/>
              </a:rPr>
              <a:t>https://drive.google.com/open?id=0Bzke6lBHG_z5dm5RdDdJTHRRMDQ</a:t>
            </a:r>
            <a:r>
              <a:rPr b="0" i="0" lang="en-US" sz="2400" u="none" cap="none" strike="noStrike">
                <a:solidFill>
                  <a:schemeClr val="dk1"/>
                </a:solidFill>
                <a:latin typeface="Calibri"/>
                <a:ea typeface="Calibri"/>
                <a:cs typeface="Calibri"/>
                <a:sym typeface="Calibri"/>
              </a:rPr>
              <a:t>  (Reshoot)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463" name="Google Shape;463;p62"/>
          <p:cNvPicPr preferRelativeResize="0"/>
          <p:nvPr>
            <p:ph idx="2" type="body"/>
          </p:nvPr>
        </p:nvPicPr>
        <p:blipFill rotWithShape="1">
          <a:blip r:embed="rId4">
            <a:alphaModFix/>
          </a:blip>
          <a:srcRect b="0" l="0" r="0" t="0"/>
          <a:stretch/>
        </p:blipFill>
        <p:spPr>
          <a:xfrm rot="10800000">
            <a:off x="25" y="2372525"/>
            <a:ext cx="3216000" cy="2412000"/>
          </a:xfrm>
          <a:prstGeom prst="rect">
            <a:avLst/>
          </a:prstGeom>
          <a:noFill/>
          <a:ln>
            <a:noFill/>
          </a:ln>
        </p:spPr>
      </p:pic>
      <p:pic>
        <p:nvPicPr>
          <p:cNvPr id="464" name="Google Shape;464;p62"/>
          <p:cNvPicPr preferRelativeResize="0"/>
          <p:nvPr/>
        </p:nvPicPr>
        <p:blipFill rotWithShape="1">
          <a:blip r:embed="rId5">
            <a:alphaModFix/>
          </a:blip>
          <a:srcRect b="0" l="0" r="0" t="0"/>
          <a:stretch/>
        </p:blipFill>
        <p:spPr>
          <a:xfrm>
            <a:off x="3216025" y="3476600"/>
            <a:ext cx="4233300" cy="3174900"/>
          </a:xfrm>
          <a:prstGeom prst="rect">
            <a:avLst/>
          </a:prstGeom>
          <a:noFill/>
          <a:ln>
            <a:noFill/>
          </a:ln>
        </p:spPr>
      </p:pic>
      <p:pic>
        <p:nvPicPr>
          <p:cNvPr id="465" name="Google Shape;465;p62"/>
          <p:cNvPicPr preferRelativeResize="0"/>
          <p:nvPr/>
        </p:nvPicPr>
        <p:blipFill>
          <a:blip r:embed="rId6">
            <a:alphaModFix/>
          </a:blip>
          <a:stretch>
            <a:fillRect/>
          </a:stretch>
        </p:blipFill>
        <p:spPr>
          <a:xfrm>
            <a:off x="7508150" y="3189151"/>
            <a:ext cx="4233275" cy="3046425"/>
          </a:xfrm>
          <a:prstGeom prst="rect">
            <a:avLst/>
          </a:prstGeom>
          <a:noFill/>
          <a:ln>
            <a:noFill/>
          </a:ln>
        </p:spPr>
      </p:pic>
      <p:sp>
        <p:nvSpPr>
          <p:cNvPr id="466" name="Google Shape;466;p62"/>
          <p:cNvSpPr txBox="1"/>
          <p:nvPr/>
        </p:nvSpPr>
        <p:spPr>
          <a:xfrm>
            <a:off x="4419375" y="3913300"/>
            <a:ext cx="2151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Top of </a:t>
            </a:r>
            <a:r>
              <a:rPr lang="en-US">
                <a:solidFill>
                  <a:srgbClr val="FF0000"/>
                </a:solidFill>
              </a:rPr>
              <a:t>Front Panel</a:t>
            </a:r>
            <a:endParaRPr>
              <a:solidFill>
                <a:srgbClr val="FF0000"/>
              </a:solidFill>
            </a:endParaRPr>
          </a:p>
        </p:txBody>
      </p:sp>
      <p:sp>
        <p:nvSpPr>
          <p:cNvPr id="467" name="Google Shape;467;p62"/>
          <p:cNvSpPr txBox="1"/>
          <p:nvPr/>
        </p:nvSpPr>
        <p:spPr>
          <a:xfrm>
            <a:off x="4167125" y="6099675"/>
            <a:ext cx="2151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rPr>
              <a:t>Bottom </a:t>
            </a:r>
            <a:r>
              <a:rPr lang="en-US">
                <a:solidFill>
                  <a:srgbClr val="FF0000"/>
                </a:solidFill>
              </a:rPr>
              <a:t>of Front Panel</a:t>
            </a:r>
            <a:endParaRPr>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Power</a:t>
            </a:r>
            <a:r>
              <a:rPr lang="en-US" sz="3200">
                <a:solidFill>
                  <a:srgbClr val="FF0000"/>
                </a:solidFill>
              </a:rPr>
              <a:t> Board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73" name="Google Shape;473;p63"/>
          <p:cNvPicPr preferRelativeResize="0"/>
          <p:nvPr/>
        </p:nvPicPr>
        <p:blipFill>
          <a:blip r:embed="rId3">
            <a:alphaModFix/>
          </a:blip>
          <a:stretch>
            <a:fillRect/>
          </a:stretch>
        </p:blipFill>
        <p:spPr>
          <a:xfrm>
            <a:off x="5376250" y="1781300"/>
            <a:ext cx="6401686" cy="4862375"/>
          </a:xfrm>
          <a:prstGeom prst="rect">
            <a:avLst/>
          </a:prstGeom>
          <a:noFill/>
          <a:ln>
            <a:noFill/>
          </a:ln>
        </p:spPr>
      </p:pic>
      <p:pic>
        <p:nvPicPr>
          <p:cNvPr id="474" name="Google Shape;474;p63"/>
          <p:cNvPicPr preferRelativeResize="0"/>
          <p:nvPr/>
        </p:nvPicPr>
        <p:blipFill>
          <a:blip r:embed="rId4">
            <a:alphaModFix/>
          </a:blip>
          <a:stretch>
            <a:fillRect/>
          </a:stretch>
        </p:blipFill>
        <p:spPr>
          <a:xfrm>
            <a:off x="487250" y="1690825"/>
            <a:ext cx="4082345" cy="4862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838200" y="365125"/>
            <a:ext cx="10515600" cy="2913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Secure the </a:t>
            </a:r>
            <a:r>
              <a:rPr b="0" i="0" lang="en-US" sz="2400" u="none" cap="none" strike="noStrike">
                <a:solidFill>
                  <a:srgbClr val="FF0000"/>
                </a:solidFill>
                <a:latin typeface="Calibri"/>
                <a:ea typeface="Calibri"/>
                <a:cs typeface="Calibri"/>
                <a:sym typeface="Calibri"/>
              </a:rPr>
              <a:t>Power Board</a:t>
            </a:r>
            <a:r>
              <a:rPr b="0" i="0" lang="en-US" sz="2400" u="none" cap="none" strike="noStrike">
                <a:solidFill>
                  <a:schemeClr val="dk1"/>
                </a:solidFill>
                <a:latin typeface="Calibri"/>
                <a:ea typeface="Calibri"/>
                <a:cs typeface="Calibri"/>
                <a:sym typeface="Calibri"/>
              </a:rPr>
              <a:t> (lower left picture) and knob control (lower right). Both using </a:t>
            </a:r>
            <a:r>
              <a:rPr b="0" i="0" lang="en-US" sz="2400" u="none" cap="none" strike="noStrike">
                <a:solidFill>
                  <a:srgbClr val="FF0000"/>
                </a:solidFill>
                <a:latin typeface="Calibri"/>
                <a:ea typeface="Calibri"/>
                <a:cs typeface="Calibri"/>
                <a:sym typeface="Calibri"/>
              </a:rPr>
              <a:t>CH M3-5</a:t>
            </a:r>
            <a:r>
              <a:rPr b="0" i="0" lang="en-US" sz="2400" u="none" cap="none" strike="noStrike">
                <a:solidFill>
                  <a:schemeClr val="dk1"/>
                </a:solidFill>
                <a:latin typeface="Calibri"/>
                <a:ea typeface="Calibri"/>
                <a:cs typeface="Calibri"/>
                <a:sym typeface="Calibri"/>
              </a:rPr>
              <a:t> screws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here is a bigger picture of how all boards are next to each other. Top of picture is the riser and z-axis motor:</a:t>
            </a:r>
            <a:br>
              <a:rPr b="0" i="0" lang="en-US" sz="2400" u="none" cap="none" strike="noStrike">
                <a:solidFill>
                  <a:schemeClr val="dk1"/>
                </a:solidFill>
                <a:latin typeface="Calibri"/>
                <a:ea typeface="Calibri"/>
                <a:cs typeface="Calibri"/>
                <a:sym typeface="Calibri"/>
              </a:rPr>
            </a:br>
            <a:r>
              <a:rPr b="0" i="0" lang="en-US" sz="2400" u="sng" cap="none" strike="noStrike">
                <a:solidFill>
                  <a:schemeClr val="hlink"/>
                </a:solidFill>
                <a:latin typeface="Calibri"/>
                <a:ea typeface="Calibri"/>
                <a:cs typeface="Calibri"/>
                <a:sym typeface="Calibri"/>
                <a:hlinkClick r:id="rId3"/>
              </a:rPr>
              <a:t>https://drive.google.com/open?id=0Bzke6lBHG_z5dm5RdDdJTHRRMDQ</a:t>
            </a:r>
            <a:r>
              <a:rPr b="0" i="0" lang="en-US" sz="2400" u="none" cap="none" strike="noStrike">
                <a:solidFill>
                  <a:schemeClr val="dk1"/>
                </a:solidFill>
                <a:latin typeface="Calibri"/>
                <a:ea typeface="Calibri"/>
                <a:cs typeface="Calibri"/>
                <a:sym typeface="Calibri"/>
              </a:rPr>
              <a:t>  (Reshoot)</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b="1" lang="en-US" sz="2400" u="sng"/>
              <a:t>For electronic installtion, you can view video: </a:t>
            </a:r>
            <a:r>
              <a:rPr lang="en-US" sz="2400" u="sng">
                <a:solidFill>
                  <a:schemeClr val="hlink"/>
                </a:solidFill>
                <a:hlinkClick r:id="rId4"/>
              </a:rPr>
              <a:t>https://www.youtube.com/watch?v=i9Qfwfzho98</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480" name="Google Shape;480;p64"/>
          <p:cNvPicPr preferRelativeResize="0"/>
          <p:nvPr/>
        </p:nvPicPr>
        <p:blipFill rotWithShape="1">
          <a:blip r:embed="rId5">
            <a:alphaModFix/>
          </a:blip>
          <a:srcRect b="0" l="0" r="0" t="0"/>
          <a:stretch/>
        </p:blipFill>
        <p:spPr>
          <a:xfrm>
            <a:off x="781076" y="3096001"/>
            <a:ext cx="4573800" cy="3430200"/>
          </a:xfrm>
          <a:prstGeom prst="rect">
            <a:avLst/>
          </a:prstGeom>
          <a:noFill/>
          <a:ln>
            <a:noFill/>
          </a:ln>
        </p:spPr>
      </p:pic>
      <p:pic>
        <p:nvPicPr>
          <p:cNvPr id="481" name="Google Shape;481;p64"/>
          <p:cNvPicPr preferRelativeResize="0"/>
          <p:nvPr>
            <p:ph idx="2" type="body"/>
          </p:nvPr>
        </p:nvPicPr>
        <p:blipFill rotWithShape="1">
          <a:blip r:embed="rId6">
            <a:alphaModFix/>
          </a:blip>
          <a:srcRect b="0" l="0" r="0" t="0"/>
          <a:stretch/>
        </p:blipFill>
        <p:spPr>
          <a:xfrm>
            <a:off x="7051182" y="3095997"/>
            <a:ext cx="3905100" cy="3324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Locate the </a:t>
            </a:r>
            <a:r>
              <a:rPr lang="en-US" sz="3200">
                <a:solidFill>
                  <a:srgbClr val="FF0000"/>
                </a:solidFill>
              </a:rPr>
              <a:t>galvo/laser </a:t>
            </a:r>
            <a:r>
              <a:rPr lang="en-US" sz="3200"/>
              <a:t>fixture packaging and carefully remove it. The unlock the metal protector on the top after it is installed on the main board </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87" name="Google Shape;487;p65"/>
          <p:cNvPicPr preferRelativeResize="0"/>
          <p:nvPr/>
        </p:nvPicPr>
        <p:blipFill rotWithShape="1">
          <a:blip r:embed="rId3">
            <a:alphaModFix/>
          </a:blip>
          <a:srcRect b="6690" l="0" r="5311" t="0"/>
          <a:stretch/>
        </p:blipFill>
        <p:spPr>
          <a:xfrm>
            <a:off x="189850" y="2381225"/>
            <a:ext cx="4033051" cy="3058425"/>
          </a:xfrm>
          <a:prstGeom prst="rect">
            <a:avLst/>
          </a:prstGeom>
          <a:noFill/>
          <a:ln>
            <a:noFill/>
          </a:ln>
        </p:spPr>
      </p:pic>
      <p:pic>
        <p:nvPicPr>
          <p:cNvPr id="488" name="Google Shape;488;p65"/>
          <p:cNvPicPr preferRelativeResize="0"/>
          <p:nvPr/>
        </p:nvPicPr>
        <p:blipFill rotWithShape="1">
          <a:blip r:embed="rId4">
            <a:alphaModFix/>
          </a:blip>
          <a:srcRect b="8908" l="0" r="9909" t="0"/>
          <a:stretch/>
        </p:blipFill>
        <p:spPr>
          <a:xfrm>
            <a:off x="3980775" y="2381233"/>
            <a:ext cx="4033051" cy="3058417"/>
          </a:xfrm>
          <a:prstGeom prst="rect">
            <a:avLst/>
          </a:prstGeom>
          <a:noFill/>
          <a:ln>
            <a:noFill/>
          </a:ln>
        </p:spPr>
      </p:pic>
      <p:pic>
        <p:nvPicPr>
          <p:cNvPr id="489" name="Google Shape;489;p65"/>
          <p:cNvPicPr preferRelativeResize="0"/>
          <p:nvPr/>
        </p:nvPicPr>
        <p:blipFill>
          <a:blip r:embed="rId5">
            <a:alphaModFix/>
          </a:blip>
          <a:stretch>
            <a:fillRect/>
          </a:stretch>
        </p:blipFill>
        <p:spPr>
          <a:xfrm>
            <a:off x="7787300" y="2381225"/>
            <a:ext cx="4033051" cy="302476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Remove the metal protective cover using </a:t>
            </a:r>
            <a:r>
              <a:rPr lang="en-US" sz="3200">
                <a:solidFill>
                  <a:srgbClr val="FF0000"/>
                </a:solidFill>
              </a:rPr>
              <a:t>M3</a:t>
            </a:r>
            <a:r>
              <a:rPr lang="en-US" sz="3200"/>
              <a:t> screws.</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495" name="Google Shape;495;p66"/>
          <p:cNvPicPr preferRelativeResize="0"/>
          <p:nvPr/>
        </p:nvPicPr>
        <p:blipFill>
          <a:blip r:embed="rId3">
            <a:alphaModFix/>
          </a:blip>
          <a:stretch>
            <a:fillRect/>
          </a:stretch>
        </p:blipFill>
        <p:spPr>
          <a:xfrm>
            <a:off x="2178650" y="1690825"/>
            <a:ext cx="6483168" cy="4862376"/>
          </a:xfrm>
          <a:prstGeom prst="rect">
            <a:avLst/>
          </a:prstGeom>
          <a:noFill/>
          <a:ln>
            <a:noFill/>
          </a:ln>
        </p:spPr>
      </p:pic>
      <p:cxnSp>
        <p:nvCxnSpPr>
          <p:cNvPr id="496" name="Google Shape;496;p66"/>
          <p:cNvCxnSpPr/>
          <p:nvPr/>
        </p:nvCxnSpPr>
        <p:spPr>
          <a:xfrm flipH="1" rot="10800000">
            <a:off x="1350325" y="3241800"/>
            <a:ext cx="2462700" cy="514500"/>
          </a:xfrm>
          <a:prstGeom prst="straightConnector1">
            <a:avLst/>
          </a:prstGeom>
          <a:noFill/>
          <a:ln cap="flat" cmpd="sng" w="38100">
            <a:solidFill>
              <a:srgbClr val="FF0000"/>
            </a:solidFill>
            <a:prstDash val="solid"/>
            <a:round/>
            <a:headEnd len="med" w="med" type="none"/>
            <a:tailEnd len="med" w="med" type="triangle"/>
          </a:ln>
        </p:spPr>
      </p:cxnSp>
      <p:cxnSp>
        <p:nvCxnSpPr>
          <p:cNvPr id="497" name="Google Shape;497;p66"/>
          <p:cNvCxnSpPr/>
          <p:nvPr/>
        </p:nvCxnSpPr>
        <p:spPr>
          <a:xfrm rot="10800000">
            <a:off x="5976200" y="4267100"/>
            <a:ext cx="3073800" cy="2014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Power Board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503" name="Google Shape;503;p67"/>
          <p:cNvPicPr preferRelativeResize="0"/>
          <p:nvPr/>
        </p:nvPicPr>
        <p:blipFill>
          <a:blip r:embed="rId3">
            <a:alphaModFix/>
          </a:blip>
          <a:stretch>
            <a:fillRect/>
          </a:stretch>
        </p:blipFill>
        <p:spPr>
          <a:xfrm>
            <a:off x="969450" y="1588725"/>
            <a:ext cx="3590034" cy="4862376"/>
          </a:xfrm>
          <a:prstGeom prst="rect">
            <a:avLst/>
          </a:prstGeom>
          <a:noFill/>
          <a:ln>
            <a:noFill/>
          </a:ln>
        </p:spPr>
      </p:pic>
      <p:pic>
        <p:nvPicPr>
          <p:cNvPr id="504" name="Google Shape;504;p67"/>
          <p:cNvPicPr preferRelativeResize="0"/>
          <p:nvPr/>
        </p:nvPicPr>
        <p:blipFill>
          <a:blip r:embed="rId4">
            <a:alphaModFix/>
          </a:blip>
          <a:stretch>
            <a:fillRect/>
          </a:stretch>
        </p:blipFill>
        <p:spPr>
          <a:xfrm>
            <a:off x="5301259" y="1883400"/>
            <a:ext cx="5622308" cy="48623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First </a:t>
            </a:r>
            <a:r>
              <a:rPr b="0" i="0" lang="en-US" sz="2400" u="none" cap="none" strike="noStrike">
                <a:solidFill>
                  <a:schemeClr val="dk1"/>
                </a:solidFill>
                <a:latin typeface="Calibri"/>
                <a:ea typeface="Calibri"/>
                <a:cs typeface="Calibri"/>
                <a:sym typeface="Calibri"/>
              </a:rPr>
              <a:t>con</a:t>
            </a:r>
            <a:r>
              <a:rPr lang="en-US" sz="2400"/>
              <a:t>nect</a:t>
            </a:r>
            <a:r>
              <a:rPr b="0" i="0" lang="en-US" sz="2400" u="none" cap="none" strike="noStrike">
                <a:solidFill>
                  <a:schemeClr val="dk1"/>
                </a:solidFill>
                <a:latin typeface="Calibri"/>
                <a:ea typeface="Calibri"/>
                <a:cs typeface="Calibri"/>
                <a:sym typeface="Calibri"/>
              </a:rPr>
              <a:t> the </a:t>
            </a:r>
            <a:r>
              <a:rPr b="0" i="0" lang="en-US" sz="2400" u="none" cap="none" strike="noStrike">
                <a:solidFill>
                  <a:srgbClr val="FF0000"/>
                </a:solidFill>
                <a:latin typeface="Calibri"/>
                <a:ea typeface="Calibri"/>
                <a:cs typeface="Calibri"/>
                <a:sym typeface="Calibri"/>
              </a:rPr>
              <a:t>Galvo </a:t>
            </a:r>
            <a:r>
              <a:rPr lang="en-US" sz="2400">
                <a:solidFill>
                  <a:srgbClr val="FF0000"/>
                </a:solidFill>
              </a:rPr>
              <a:t>Power Cables</a:t>
            </a:r>
            <a:r>
              <a:rPr lang="en-US" sz="2400"/>
              <a:t> to the </a:t>
            </a:r>
            <a:r>
              <a:rPr lang="en-US" sz="2400">
                <a:solidFill>
                  <a:srgbClr val="FF0000"/>
                </a:solidFill>
              </a:rPr>
              <a:t>X/Y Galvos</a:t>
            </a:r>
            <a:r>
              <a:rPr lang="en-US" sz="2400"/>
              <a:t> on the </a:t>
            </a:r>
            <a:r>
              <a:rPr lang="en-US" sz="2400">
                <a:solidFill>
                  <a:srgbClr val="FF0000"/>
                </a:solidFill>
              </a:rPr>
              <a:t>Fixture</a:t>
            </a:r>
            <a:r>
              <a:rPr lang="en-US" sz="2400"/>
              <a:t> and then</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Laser / Galvo</a:t>
            </a:r>
            <a:r>
              <a:rPr b="0" i="0" lang="en-US" sz="2400" u="none" cap="none" strike="noStrike">
                <a:solidFill>
                  <a:schemeClr val="dk1"/>
                </a:solidFill>
                <a:latin typeface="Calibri"/>
                <a:ea typeface="Calibri"/>
                <a:cs typeface="Calibri"/>
                <a:sym typeface="Calibri"/>
              </a:rPr>
              <a:t> set on the bottom panel. Use 4 </a:t>
            </a:r>
            <a:r>
              <a:rPr b="0" i="0" lang="en-US" sz="2400" u="none" cap="none" strike="noStrike">
                <a:solidFill>
                  <a:srgbClr val="FF0000"/>
                </a:solidFill>
                <a:latin typeface="Calibri"/>
                <a:ea typeface="Calibri"/>
                <a:cs typeface="Calibri"/>
                <a:sym typeface="Calibri"/>
              </a:rPr>
              <a:t>CH M3-6 </a:t>
            </a:r>
            <a:r>
              <a:rPr b="0" i="0" lang="en-US" sz="2400" u="none" cap="none" strike="noStrike">
                <a:solidFill>
                  <a:schemeClr val="dk1"/>
                </a:solidFill>
                <a:latin typeface="Calibri"/>
                <a:ea typeface="Calibri"/>
                <a:cs typeface="Calibri"/>
                <a:sym typeface="Calibri"/>
              </a:rPr>
              <a:t>to Secure the </a:t>
            </a:r>
            <a:r>
              <a:rPr b="0" i="0" lang="en-US" sz="2400" u="none" cap="none" strike="noStrike">
                <a:solidFill>
                  <a:srgbClr val="FF0000"/>
                </a:solidFill>
                <a:latin typeface="Calibri"/>
                <a:ea typeface="Calibri"/>
                <a:cs typeface="Calibri"/>
                <a:sym typeface="Calibri"/>
              </a:rPr>
              <a:t>Fixture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1" i="0" lang="en-US" sz="2400" u="none" cap="none" strike="noStrike">
                <a:solidFill>
                  <a:srgbClr val="FF0000"/>
                </a:solidFill>
                <a:latin typeface="Calibri"/>
                <a:ea typeface="Calibri"/>
                <a:cs typeface="Calibri"/>
                <a:sym typeface="Calibri"/>
              </a:rPr>
              <a:t>DO NOT TOUCH GALVO MIRROR or LASER FRONT ELEMENT</a:t>
            </a:r>
            <a:endParaRPr b="1" i="0" sz="2400" u="none" cap="none" strike="noStrike">
              <a:solidFill>
                <a:srgbClr val="FF0000"/>
              </a:solidFill>
              <a:latin typeface="Calibri"/>
              <a:ea typeface="Calibri"/>
              <a:cs typeface="Calibri"/>
              <a:sym typeface="Calibri"/>
            </a:endParaRPr>
          </a:p>
        </p:txBody>
      </p:sp>
      <p:pic>
        <p:nvPicPr>
          <p:cNvPr id="510" name="Google Shape;510;p68"/>
          <p:cNvPicPr preferRelativeResize="0"/>
          <p:nvPr>
            <p:ph idx="2" type="body"/>
          </p:nvPr>
        </p:nvPicPr>
        <p:blipFill rotWithShape="1">
          <a:blip r:embed="rId3">
            <a:alphaModFix/>
          </a:blip>
          <a:srcRect b="0" l="0" r="0" t="0"/>
          <a:stretch/>
        </p:blipFill>
        <p:spPr>
          <a:xfrm>
            <a:off x="5242200" y="2272469"/>
            <a:ext cx="4476600" cy="3600600"/>
          </a:xfrm>
          <a:prstGeom prst="rect">
            <a:avLst/>
          </a:prstGeom>
          <a:noFill/>
          <a:ln>
            <a:noFill/>
          </a:ln>
        </p:spPr>
      </p:pic>
      <p:pic>
        <p:nvPicPr>
          <p:cNvPr id="511" name="Google Shape;511;p68"/>
          <p:cNvPicPr preferRelativeResize="0"/>
          <p:nvPr>
            <p:ph idx="1" type="body"/>
          </p:nvPr>
        </p:nvPicPr>
        <p:blipFill rotWithShape="1">
          <a:blip r:embed="rId4">
            <a:alphaModFix/>
          </a:blip>
          <a:srcRect b="0" l="0" r="0" t="0"/>
          <a:stretch/>
        </p:blipFill>
        <p:spPr>
          <a:xfrm>
            <a:off x="838200" y="2272469"/>
            <a:ext cx="3790800" cy="2962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9"/>
          <p:cNvSpPr txBox="1"/>
          <p:nvPr>
            <p:ph type="title"/>
          </p:nvPr>
        </p:nvSpPr>
        <p:spPr>
          <a:xfrm>
            <a:off x="495300" y="365125"/>
            <a:ext cx="10858500" cy="507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100" u="none" cap="none" strike="noStrike">
                <a:solidFill>
                  <a:schemeClr val="dk1"/>
                </a:solidFill>
                <a:latin typeface="Calibri"/>
                <a:ea typeface="Calibri"/>
                <a:cs typeface="Calibri"/>
                <a:sym typeface="Calibri"/>
              </a:rPr>
              <a:t>Cabling:</a:t>
            </a:r>
            <a:br>
              <a:rPr b="0" i="0" lang="en-US" sz="3100" u="none" cap="none" strike="noStrike">
                <a:solidFill>
                  <a:schemeClr val="dk1"/>
                </a:solidFill>
                <a:latin typeface="Calibri"/>
                <a:ea typeface="Calibri"/>
                <a:cs typeface="Calibri"/>
                <a:sym typeface="Calibri"/>
              </a:rPr>
            </a:br>
            <a:br>
              <a:rPr b="0" i="0" lang="en-US" sz="3100" u="none" cap="none" strike="noStrike">
                <a:solidFill>
                  <a:schemeClr val="dk1"/>
                </a:solidFill>
                <a:latin typeface="Calibri"/>
                <a:ea typeface="Calibri"/>
                <a:cs typeface="Calibri"/>
                <a:sym typeface="Calibri"/>
              </a:rPr>
            </a:br>
            <a:r>
              <a:rPr b="0" i="0" lang="en-US" sz="3100" u="none" cap="none" strike="noStrike">
                <a:solidFill>
                  <a:schemeClr val="dk1"/>
                </a:solidFill>
                <a:latin typeface="Calibri"/>
                <a:ea typeface="Calibri"/>
                <a:cs typeface="Calibri"/>
                <a:sym typeface="Calibri"/>
              </a:rPr>
              <a:t>All cables have labels on them</a:t>
            </a:r>
            <a:br>
              <a:rPr b="0" i="0" lang="en-US" sz="3100" u="none" cap="none" strike="noStrike">
                <a:solidFill>
                  <a:schemeClr val="dk1"/>
                </a:solidFill>
                <a:latin typeface="Calibri"/>
                <a:ea typeface="Calibri"/>
                <a:cs typeface="Calibri"/>
                <a:sym typeface="Calibri"/>
              </a:rPr>
            </a:br>
            <a:br>
              <a:rPr b="0" i="0" lang="en-US" sz="3100" u="none" cap="none" strike="noStrike">
                <a:solidFill>
                  <a:schemeClr val="dk1"/>
                </a:solidFill>
                <a:latin typeface="Calibri"/>
                <a:ea typeface="Calibri"/>
                <a:cs typeface="Calibri"/>
                <a:sym typeface="Calibri"/>
              </a:rPr>
            </a:br>
            <a:r>
              <a:rPr b="0" i="0" lang="en-US" sz="3100" u="none" cap="none" strike="noStrike">
                <a:solidFill>
                  <a:schemeClr val="dk1"/>
                </a:solidFill>
                <a:latin typeface="Calibri"/>
                <a:ea typeface="Calibri"/>
                <a:cs typeface="Calibri"/>
                <a:sym typeface="Calibri"/>
              </a:rPr>
              <a:t>The connection can be made by looking at below pics and </a:t>
            </a:r>
            <a:r>
              <a:rPr b="0" i="0" lang="en-US" sz="3100" u="none" cap="none" strike="noStrike">
                <a:solidFill>
                  <a:srgbClr val="FF0000"/>
                </a:solidFill>
                <a:latin typeface="Calibri"/>
                <a:ea typeface="Calibri"/>
                <a:cs typeface="Calibri"/>
                <a:sym typeface="Calibri"/>
              </a:rPr>
              <a:t>match the port name to the cable label</a:t>
            </a:r>
            <a:br>
              <a:rPr b="0" i="0" lang="en-US" sz="3100" u="none" cap="none" strike="noStrike">
                <a:solidFill>
                  <a:schemeClr val="dk1"/>
                </a:solidFill>
                <a:latin typeface="Calibri"/>
                <a:ea typeface="Calibri"/>
                <a:cs typeface="Calibri"/>
                <a:sym typeface="Calibri"/>
              </a:rPr>
            </a:br>
            <a:endParaRPr b="0" i="0" sz="31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br>
              <a:rPr b="0" i="0" lang="en-US" sz="16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Diagram: needs update</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board picture reference: </a:t>
            </a:r>
            <a:r>
              <a:rPr b="0" i="0" lang="en-US" sz="1800" u="sng" cap="none" strike="noStrike">
                <a:solidFill>
                  <a:schemeClr val="hlink"/>
                </a:solidFill>
                <a:latin typeface="Calibri"/>
                <a:ea typeface="Calibri"/>
                <a:cs typeface="Calibri"/>
                <a:sym typeface="Calibri"/>
                <a:hlinkClick r:id="rId3"/>
              </a:rPr>
              <a:t>https://drive.google.com/open?id=0Bzke6lBHG_z5VWd2ZG1yQ182WE0</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Driver picture reference: </a:t>
            </a:r>
            <a:r>
              <a:rPr b="0" i="0" lang="en-US" sz="1800" u="sng" cap="none" strike="noStrike">
                <a:solidFill>
                  <a:schemeClr val="hlink"/>
                </a:solidFill>
                <a:latin typeface="Calibri"/>
                <a:ea typeface="Calibri"/>
                <a:cs typeface="Calibri"/>
                <a:sym typeface="Calibri"/>
                <a:hlinkClick r:id="rId4"/>
              </a:rPr>
              <a:t>https://drive.google.com/open?id=0Bzke6lBHG_z5a1Ntek5tMUozNmM</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Laser/Galvo picture reference: </a:t>
            </a:r>
            <a:r>
              <a:rPr b="0" i="0" lang="en-US" sz="1800" u="sng" cap="none" strike="noStrike">
                <a:solidFill>
                  <a:schemeClr val="hlink"/>
                </a:solidFill>
                <a:latin typeface="Calibri"/>
                <a:ea typeface="Calibri"/>
                <a:cs typeface="Calibri"/>
                <a:sym typeface="Calibri"/>
                <a:hlinkClick r:id="rId5"/>
              </a:rPr>
              <a:t>https://drive.google.com/open?id=0Bzke6lBHG_z5V1RuM2dsNDFUYmM</a:t>
            </a: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0"/>
          <p:cNvSpPr txBox="1"/>
          <p:nvPr>
            <p:ph type="title"/>
          </p:nvPr>
        </p:nvSpPr>
        <p:spPr>
          <a:xfrm>
            <a:off x="495300" y="365125"/>
            <a:ext cx="10858500" cy="648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100"/>
              <a:t>Connection Diagram   click here to </a:t>
            </a:r>
            <a:r>
              <a:rPr lang="en-US" sz="3100" u="sng">
                <a:solidFill>
                  <a:schemeClr val="hlink"/>
                </a:solidFill>
                <a:hlinkClick r:id="rId3"/>
              </a:rPr>
              <a:t>download</a:t>
            </a: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pic>
        <p:nvPicPr>
          <p:cNvPr id="522" name="Google Shape;522;p70"/>
          <p:cNvPicPr preferRelativeResize="0"/>
          <p:nvPr/>
        </p:nvPicPr>
        <p:blipFill>
          <a:blip r:embed="rId4">
            <a:alphaModFix/>
          </a:blip>
          <a:stretch>
            <a:fillRect/>
          </a:stretch>
        </p:blipFill>
        <p:spPr>
          <a:xfrm>
            <a:off x="551350" y="846800"/>
            <a:ext cx="11089277" cy="60111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1"/>
          <p:cNvSpPr txBox="1"/>
          <p:nvPr>
            <p:ph type="title"/>
          </p:nvPr>
        </p:nvSpPr>
        <p:spPr>
          <a:xfrm>
            <a:off x="495300" y="365125"/>
            <a:ext cx="10858500" cy="507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100"/>
              <a:t>Common Cable Mistake</a:t>
            </a:r>
            <a:r>
              <a:rPr b="0" i="0" lang="en-US" sz="3100" u="none" cap="none" strike="noStrike">
                <a:solidFill>
                  <a:schemeClr val="dk1"/>
                </a:solidFill>
                <a:latin typeface="Calibri"/>
                <a:ea typeface="Calibri"/>
                <a:cs typeface="Calibri"/>
                <a:sym typeface="Calibri"/>
              </a:rPr>
              <a:t>:</a:t>
            </a:r>
            <a:endParaRPr b="0" i="0" sz="31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br>
              <a:rPr b="0" i="0" lang="en-US" sz="3100" u="none" cap="none" strike="noStrike">
                <a:solidFill>
                  <a:schemeClr val="dk1"/>
                </a:solidFill>
                <a:latin typeface="Calibri"/>
                <a:ea typeface="Calibri"/>
                <a:cs typeface="Calibri"/>
                <a:sym typeface="Calibri"/>
              </a:rPr>
            </a:br>
            <a:r>
              <a:rPr b="0" i="0" lang="en-US" sz="3100" u="none" cap="none" strike="noStrike">
                <a:solidFill>
                  <a:schemeClr val="dk1"/>
                </a:solidFill>
                <a:latin typeface="Calibri"/>
                <a:ea typeface="Calibri"/>
                <a:cs typeface="Calibri"/>
                <a:sym typeface="Calibri"/>
              </a:rPr>
              <a:t>The </a:t>
            </a:r>
            <a:r>
              <a:rPr b="0" i="0" lang="en-US" sz="3100" u="none" cap="none" strike="noStrike">
                <a:solidFill>
                  <a:srgbClr val="FF0000"/>
                </a:solidFill>
                <a:latin typeface="Calibri"/>
                <a:ea typeface="Calibri"/>
                <a:cs typeface="Calibri"/>
                <a:sym typeface="Calibri"/>
              </a:rPr>
              <a:t>Endstop Sensor </a:t>
            </a:r>
            <a:r>
              <a:rPr b="0" i="0" lang="en-US" sz="3100" u="none" cap="none" strike="noStrike">
                <a:solidFill>
                  <a:schemeClr val="dk1"/>
                </a:solidFill>
                <a:latin typeface="Calibri"/>
                <a:ea typeface="Calibri"/>
                <a:cs typeface="Calibri"/>
                <a:sym typeface="Calibri"/>
              </a:rPr>
              <a:t>cable </a:t>
            </a:r>
            <a:r>
              <a:rPr lang="en-US" sz="3100"/>
              <a:t>port shown is a frequent cable user missed. If user forgot to plug this cable. The power up sequence may damage sensor. Please double check Endstop Sensor and make sure it is correctly installed to the right port.</a:t>
            </a:r>
            <a:endParaRPr b="0" i="0" sz="1800" u="none" cap="none" strike="noStrike">
              <a:solidFill>
                <a:schemeClr val="dk1"/>
              </a:solidFill>
              <a:latin typeface="Calibri"/>
              <a:ea typeface="Calibri"/>
              <a:cs typeface="Calibri"/>
              <a:sym typeface="Calibri"/>
            </a:endParaRPr>
          </a:p>
        </p:txBody>
      </p:sp>
      <p:pic>
        <p:nvPicPr>
          <p:cNvPr id="528" name="Google Shape;528;p71"/>
          <p:cNvPicPr preferRelativeResize="0"/>
          <p:nvPr/>
        </p:nvPicPr>
        <p:blipFill>
          <a:blip r:embed="rId3">
            <a:alphaModFix/>
          </a:blip>
          <a:stretch>
            <a:fillRect/>
          </a:stretch>
        </p:blipFill>
        <p:spPr>
          <a:xfrm>
            <a:off x="6178925" y="4299588"/>
            <a:ext cx="4724400" cy="187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get 4 screws from the bag labeled “</a:t>
            </a:r>
            <a:r>
              <a:rPr b="1" i="0" lang="en-US" sz="3600" u="none" cap="none" strike="noStrike">
                <a:solidFill>
                  <a:srgbClr val="FF0000"/>
                </a:solidFill>
                <a:latin typeface="Calibri"/>
                <a:ea typeface="Calibri"/>
                <a:cs typeface="Calibri"/>
                <a:sym typeface="Calibri"/>
              </a:rPr>
              <a:t>BH M6x12</a:t>
            </a:r>
            <a:r>
              <a:rPr b="1" i="0" lang="en-US" sz="3600" u="none" cap="none" strike="noStrike">
                <a:solidFill>
                  <a:schemeClr val="dk1"/>
                </a:solidFill>
                <a:latin typeface="Calibri"/>
                <a:ea typeface="Calibri"/>
                <a:cs typeface="Calibri"/>
                <a:sym typeface="Calibri"/>
              </a:rPr>
              <a:t>”</a:t>
            </a:r>
            <a:endParaRPr/>
          </a:p>
        </p:txBody>
      </p:sp>
      <p:sp>
        <p:nvSpPr>
          <p:cNvPr id="118" name="Google Shape;118;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And screw two per bar </a:t>
            </a:r>
            <a:r>
              <a:rPr b="1" i="0" lang="en-US" sz="2800" u="sng" cap="none" strike="noStrike">
                <a:solidFill>
                  <a:schemeClr val="dk1"/>
                </a:solidFill>
                <a:latin typeface="Calibri"/>
                <a:ea typeface="Calibri"/>
                <a:cs typeface="Calibri"/>
                <a:sym typeface="Calibri"/>
              </a:rPr>
              <a:t>half way</a:t>
            </a:r>
            <a:r>
              <a:rPr b="0" i="0" lang="en-US" sz="2800" u="none" cap="none" strike="noStrike">
                <a:solidFill>
                  <a:schemeClr val="dk1"/>
                </a:solidFill>
                <a:latin typeface="Calibri"/>
                <a:ea typeface="Calibri"/>
                <a:cs typeface="Calibri"/>
                <a:sym typeface="Calibri"/>
              </a:rPr>
              <a:t> on “</a:t>
            </a:r>
            <a:r>
              <a:rPr b="0" i="0" lang="en-US" sz="2800" u="none" cap="none" strike="noStrike">
                <a:solidFill>
                  <a:srgbClr val="FF0000"/>
                </a:solidFill>
                <a:latin typeface="Calibri"/>
                <a:ea typeface="Calibri"/>
                <a:cs typeface="Calibri"/>
                <a:sym typeface="Calibri"/>
              </a:rPr>
              <a:t>Right1</a:t>
            </a:r>
            <a:r>
              <a:rPr b="0" i="0" lang="en-US" sz="2800" u="none" cap="none" strike="noStrike">
                <a:solidFill>
                  <a:schemeClr val="dk1"/>
                </a:solidFill>
                <a:latin typeface="Calibri"/>
                <a:ea typeface="Calibri"/>
                <a:cs typeface="Calibri"/>
                <a:sym typeface="Calibri"/>
              </a:rPr>
              <a:t>” and “</a:t>
            </a:r>
            <a:r>
              <a:rPr b="0" i="0" lang="en-US" sz="2800" u="none" cap="none" strike="noStrike">
                <a:solidFill>
                  <a:srgbClr val="FF0000"/>
                </a:solidFill>
                <a:latin typeface="Calibri"/>
                <a:ea typeface="Calibri"/>
                <a:cs typeface="Calibri"/>
                <a:sym typeface="Calibri"/>
              </a:rPr>
              <a:t>Right3</a:t>
            </a:r>
            <a:r>
              <a:rPr b="0" i="0" lang="en-US" sz="2800" u="none" cap="none" strike="noStrike">
                <a:solidFill>
                  <a:schemeClr val="dk1"/>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254000" lvl="0" marL="228600" rtl="0" algn="l">
              <a:spcBef>
                <a:spcPts val="0"/>
              </a:spcBef>
              <a:spcAft>
                <a:spcPts val="0"/>
              </a:spcAft>
              <a:buClr>
                <a:schemeClr val="dk1"/>
              </a:buClr>
              <a:buSzPts val="3200"/>
              <a:buFont typeface="Arial"/>
              <a:buChar char="•"/>
            </a:pPr>
            <a:r>
              <a:rPr lang="en-US" sz="3200"/>
              <a:t>Screw them in until there is 3 to 5mm remaining out </a:t>
            </a:r>
            <a:endParaRPr sz="3200"/>
          </a:p>
          <a:p>
            <a:pPr indent="-254000" lvl="0" marL="228600" rtl="0" algn="l">
              <a:spcBef>
                <a:spcPts val="0"/>
              </a:spcBef>
              <a:spcAft>
                <a:spcPts val="0"/>
              </a:spcAft>
              <a:buClr>
                <a:schemeClr val="dk1"/>
              </a:buClr>
              <a:buSzPts val="3200"/>
              <a:buFont typeface="Arial"/>
              <a:buChar char="•"/>
            </a:pPr>
            <a:r>
              <a:rPr lang="en-US" sz="3200"/>
              <a:t>This will make it easier to align with the slots in the frame in later steps.</a:t>
            </a:r>
            <a:endParaRPr/>
          </a:p>
        </p:txBody>
      </p:sp>
      <p:pic>
        <p:nvPicPr>
          <p:cNvPr id="119" name="Google Shape;119;p18"/>
          <p:cNvPicPr preferRelativeResize="0"/>
          <p:nvPr/>
        </p:nvPicPr>
        <p:blipFill rotWithShape="1">
          <a:blip r:embed="rId3">
            <a:alphaModFix/>
          </a:blip>
          <a:srcRect b="0" l="0" r="0" t="0"/>
          <a:stretch/>
        </p:blipFill>
        <p:spPr>
          <a:xfrm>
            <a:off x="2237749" y="3610125"/>
            <a:ext cx="3859500" cy="3060600"/>
          </a:xfrm>
          <a:prstGeom prst="rect">
            <a:avLst/>
          </a:prstGeom>
          <a:noFill/>
          <a:ln>
            <a:noFill/>
          </a:ln>
        </p:spPr>
      </p:pic>
      <p:pic>
        <p:nvPicPr>
          <p:cNvPr id="120" name="Google Shape;120;p18"/>
          <p:cNvPicPr preferRelativeResize="0"/>
          <p:nvPr>
            <p:ph idx="1" type="body"/>
          </p:nvPr>
        </p:nvPicPr>
        <p:blipFill rotWithShape="1">
          <a:blip r:embed="rId4">
            <a:alphaModFix/>
          </a:blip>
          <a:srcRect b="0" l="0" r="0" t="0"/>
          <a:stretch/>
        </p:blipFill>
        <p:spPr>
          <a:xfrm>
            <a:off x="251375" y="1411574"/>
            <a:ext cx="4219500" cy="2890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type="ctrTitle"/>
          </p:nvPr>
        </p:nvSpPr>
        <p:spPr>
          <a:xfrm>
            <a:off x="1524000" y="1122363"/>
            <a:ext cx="9144000" cy="23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Door,Panels, Misc</a:t>
            </a:r>
            <a:endParaRPr/>
          </a:p>
        </p:txBody>
      </p:sp>
      <p:sp>
        <p:nvSpPr>
          <p:cNvPr id="534" name="Google Shape;534;p72"/>
          <p:cNvSpPr txBox="1"/>
          <p:nvPr>
            <p:ph idx="1" type="subTitle"/>
          </p:nvPr>
        </p:nvSpPr>
        <p:spPr>
          <a:xfrm>
            <a:off x="1524000" y="3602038"/>
            <a:ext cx="9144000" cy="1655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a:t>Instruction starts next page. </a:t>
            </a:r>
            <a:endParaRPr/>
          </a:p>
          <a:p>
            <a:pPr indent="0" lvl="0" marL="0" rtl="0" algn="ctr">
              <a:spcBef>
                <a:spcPts val="1000"/>
              </a:spcBef>
              <a:spcAft>
                <a:spcPts val="0"/>
              </a:spcAft>
              <a:buNone/>
            </a:pPr>
            <a:r>
              <a:rPr lang="en-US"/>
              <a:t>You can use </a:t>
            </a:r>
            <a:r>
              <a:rPr lang="en-US" u="sng">
                <a:solidFill>
                  <a:schemeClr val="hlink"/>
                </a:solidFill>
                <a:hlinkClick r:id="rId3"/>
              </a:rPr>
              <a:t>Video Tutorial Part7 </a:t>
            </a:r>
            <a:r>
              <a:rPr lang="en-US"/>
              <a:t>to help</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and install Front Panel, Use </a:t>
            </a:r>
            <a:r>
              <a:rPr b="0" i="0" lang="en-US" sz="3200" u="none" cap="none" strike="noStrike">
                <a:solidFill>
                  <a:srgbClr val="FF0000"/>
                </a:solidFill>
                <a:latin typeface="Calibri"/>
                <a:ea typeface="Calibri"/>
                <a:cs typeface="Calibri"/>
                <a:sym typeface="Calibri"/>
              </a:rPr>
              <a:t>6 BH M3-16</a:t>
            </a:r>
            <a:r>
              <a:rPr b="0" i="0" lang="en-US" sz="3200" u="none" cap="none" strike="noStrike">
                <a:solidFill>
                  <a:schemeClr val="dk1"/>
                </a:solidFill>
                <a:latin typeface="Calibri"/>
                <a:ea typeface="Calibri"/>
                <a:cs typeface="Calibri"/>
                <a:sym typeface="Calibri"/>
              </a:rPr>
              <a:t> screws to secure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 it is probably easiest if you install the top screws first, then the cover will hang from them - and the rest of the holes will be aligned</a:t>
            </a:r>
            <a:endParaRPr sz="1400"/>
          </a:p>
        </p:txBody>
      </p:sp>
      <p:pic>
        <p:nvPicPr>
          <p:cNvPr id="540" name="Google Shape;540;p73"/>
          <p:cNvPicPr preferRelativeResize="0"/>
          <p:nvPr>
            <p:ph idx="2" type="body"/>
          </p:nvPr>
        </p:nvPicPr>
        <p:blipFill rotWithShape="1">
          <a:blip r:embed="rId3">
            <a:alphaModFix/>
          </a:blip>
          <a:srcRect b="0" l="0" r="0" t="0"/>
          <a:stretch/>
        </p:blipFill>
        <p:spPr>
          <a:xfrm>
            <a:off x="1264448" y="2026550"/>
            <a:ext cx="3263400" cy="4351200"/>
          </a:xfrm>
          <a:prstGeom prst="rect">
            <a:avLst/>
          </a:prstGeom>
          <a:noFill/>
          <a:ln>
            <a:noFill/>
          </a:ln>
        </p:spPr>
      </p:pic>
      <p:pic>
        <p:nvPicPr>
          <p:cNvPr id="541" name="Google Shape;541;p73"/>
          <p:cNvPicPr preferRelativeResize="0"/>
          <p:nvPr/>
        </p:nvPicPr>
        <p:blipFill>
          <a:blip r:embed="rId4">
            <a:alphaModFix/>
          </a:blip>
          <a:stretch>
            <a:fillRect/>
          </a:stretch>
        </p:blipFill>
        <p:spPr>
          <a:xfrm>
            <a:off x="6501425" y="1770888"/>
            <a:ext cx="3778699" cy="486251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Front Door</a:t>
            </a:r>
            <a:r>
              <a:rPr lang="en-US" sz="3200">
                <a:solidFill>
                  <a:srgbClr val="FF0000"/>
                </a:solidFill>
              </a:rPr>
              <a:t>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547" name="Google Shape;547;p74"/>
          <p:cNvPicPr preferRelativeResize="0"/>
          <p:nvPr/>
        </p:nvPicPr>
        <p:blipFill>
          <a:blip r:embed="rId3">
            <a:alphaModFix/>
          </a:blip>
          <a:stretch>
            <a:fillRect/>
          </a:stretch>
        </p:blipFill>
        <p:spPr>
          <a:xfrm>
            <a:off x="1293625" y="1690825"/>
            <a:ext cx="3738524" cy="4862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Front Door </a:t>
            </a:r>
            <a:r>
              <a:rPr b="0" i="0" lang="en-US" sz="2400" u="none" cap="none" strike="noStrike">
                <a:solidFill>
                  <a:schemeClr val="dk1"/>
                </a:solidFill>
                <a:latin typeface="Calibri"/>
                <a:ea typeface="Calibri"/>
                <a:cs typeface="Calibri"/>
                <a:sym typeface="Calibri"/>
              </a:rPr>
              <a:t>to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Panel</a:t>
            </a:r>
            <a:r>
              <a:rPr b="0" i="0" lang="en-US" sz="2400" u="none" cap="none" strike="noStrike">
                <a:solidFill>
                  <a:schemeClr val="dk1"/>
                </a:solidFill>
                <a:latin typeface="Calibri"/>
                <a:ea typeface="Calibri"/>
                <a:cs typeface="Calibri"/>
                <a:sym typeface="Calibri"/>
              </a:rPr>
              <a:t>,  Find these pieces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4 </a:t>
            </a:r>
            <a:r>
              <a:rPr b="0" i="0" lang="en-US" sz="2400" u="none" cap="none" strike="noStrike">
                <a:solidFill>
                  <a:srgbClr val="FF0000"/>
                </a:solidFill>
                <a:latin typeface="Calibri"/>
                <a:ea typeface="Calibri"/>
                <a:cs typeface="Calibri"/>
                <a:sym typeface="Calibri"/>
              </a:rPr>
              <a:t>FH M5x12 </a:t>
            </a:r>
            <a:r>
              <a:rPr b="0" i="0" lang="en-US" sz="2400" u="none" cap="none" strike="noStrike">
                <a:solidFill>
                  <a:schemeClr val="dk1"/>
                </a:solidFill>
                <a:latin typeface="Calibri"/>
                <a:ea typeface="Calibri"/>
                <a:cs typeface="Calibri"/>
                <a:sym typeface="Calibri"/>
              </a:rPr>
              <a:t>on the Door, Use 4 FH </a:t>
            </a:r>
            <a:r>
              <a:rPr b="0" i="0" lang="en-US" sz="2400" u="none" cap="none" strike="noStrike">
                <a:solidFill>
                  <a:srgbClr val="FF0000"/>
                </a:solidFill>
                <a:latin typeface="Calibri"/>
                <a:ea typeface="Calibri"/>
                <a:cs typeface="Calibri"/>
                <a:sym typeface="Calibri"/>
              </a:rPr>
              <a:t>M5x2</a:t>
            </a:r>
            <a:r>
              <a:rPr lang="en-US" sz="2400">
                <a:solidFill>
                  <a:srgbClr val="FF0000"/>
                </a:solidFill>
              </a:rPr>
              <a:t>5</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to secure Door on the Panel</a:t>
            </a:r>
            <a:endParaRPr b="0" i="0" sz="2400" u="none" cap="none" strike="noStrike">
              <a:solidFill>
                <a:schemeClr val="dk1"/>
              </a:solidFill>
              <a:latin typeface="Calibri"/>
              <a:ea typeface="Calibri"/>
              <a:cs typeface="Calibri"/>
              <a:sym typeface="Calibri"/>
            </a:endParaRPr>
          </a:p>
        </p:txBody>
      </p:sp>
      <p:pic>
        <p:nvPicPr>
          <p:cNvPr id="553" name="Google Shape;553;p75"/>
          <p:cNvPicPr preferRelativeResize="0"/>
          <p:nvPr/>
        </p:nvPicPr>
        <p:blipFill rotWithShape="1">
          <a:blip r:embed="rId3">
            <a:alphaModFix/>
          </a:blip>
          <a:srcRect b="0" l="0" r="0" t="0"/>
          <a:stretch/>
        </p:blipFill>
        <p:spPr>
          <a:xfrm>
            <a:off x="6261026" y="2242693"/>
            <a:ext cx="3123600" cy="4164900"/>
          </a:xfrm>
          <a:prstGeom prst="rect">
            <a:avLst/>
          </a:prstGeom>
          <a:noFill/>
          <a:ln>
            <a:noFill/>
          </a:ln>
        </p:spPr>
      </p:pic>
      <p:pic>
        <p:nvPicPr>
          <p:cNvPr id="554" name="Google Shape;554;p75"/>
          <p:cNvPicPr preferRelativeResize="0"/>
          <p:nvPr/>
        </p:nvPicPr>
        <p:blipFill>
          <a:blip r:embed="rId4">
            <a:alphaModFix/>
          </a:blip>
          <a:stretch>
            <a:fillRect/>
          </a:stretch>
        </p:blipFill>
        <p:spPr>
          <a:xfrm>
            <a:off x="9470350" y="3487770"/>
            <a:ext cx="2657550" cy="2698725"/>
          </a:xfrm>
          <a:prstGeom prst="rect">
            <a:avLst/>
          </a:prstGeom>
          <a:noFill/>
          <a:ln>
            <a:noFill/>
          </a:ln>
        </p:spPr>
      </p:pic>
      <p:pic>
        <p:nvPicPr>
          <p:cNvPr id="555" name="Google Shape;555;p75"/>
          <p:cNvPicPr preferRelativeResize="0"/>
          <p:nvPr>
            <p:ph idx="1" type="body"/>
          </p:nvPr>
        </p:nvPicPr>
        <p:blipFill rotWithShape="1">
          <a:blip r:embed="rId5">
            <a:alphaModFix/>
          </a:blip>
          <a:srcRect b="0" l="0" r="0" t="0"/>
          <a:stretch/>
        </p:blipFill>
        <p:spPr>
          <a:xfrm>
            <a:off x="266700" y="2134394"/>
            <a:ext cx="5181600" cy="3886200"/>
          </a:xfrm>
          <a:prstGeom prst="rect">
            <a:avLst/>
          </a:prstGeom>
          <a:noFill/>
          <a:ln>
            <a:noFill/>
          </a:ln>
        </p:spPr>
      </p:pic>
      <p:pic>
        <p:nvPicPr>
          <p:cNvPr id="556" name="Google Shape;556;p75"/>
          <p:cNvPicPr preferRelativeResize="0"/>
          <p:nvPr>
            <p:ph idx="2" type="body"/>
          </p:nvPr>
        </p:nvPicPr>
        <p:blipFill rotWithShape="1">
          <a:blip r:embed="rId6">
            <a:alphaModFix/>
          </a:blip>
          <a:srcRect b="0" l="0" r="0" t="0"/>
          <a:stretch/>
        </p:blipFill>
        <p:spPr>
          <a:xfrm rot="5400000">
            <a:off x="2455826" y="2682044"/>
            <a:ext cx="4381500" cy="3286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6"/>
          <p:cNvSpPr txBox="1"/>
          <p:nvPr>
            <p:ph type="title"/>
          </p:nvPr>
        </p:nvSpPr>
        <p:spPr>
          <a:xfrm>
            <a:off x="838200" y="365125"/>
            <a:ext cx="10515600" cy="1774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For </a:t>
            </a:r>
            <a:r>
              <a:rPr lang="en-US" sz="2400">
                <a:solidFill>
                  <a:srgbClr val="FF0000"/>
                </a:solidFill>
              </a:rPr>
              <a:t>Door Lock</a:t>
            </a:r>
            <a:r>
              <a:rPr lang="en-US" sz="2400"/>
              <a:t>, find the </a:t>
            </a:r>
            <a:r>
              <a:rPr lang="en-US" sz="2400">
                <a:solidFill>
                  <a:srgbClr val="FF0000"/>
                </a:solidFill>
              </a:rPr>
              <a:t>Door Lock</a:t>
            </a:r>
            <a:r>
              <a:rPr lang="en-US" sz="2400"/>
              <a:t> </a:t>
            </a:r>
            <a:r>
              <a:rPr lang="en-US" sz="2400">
                <a:solidFill>
                  <a:srgbClr val="FF0000"/>
                </a:solidFill>
              </a:rPr>
              <a:t>Set</a:t>
            </a:r>
            <a:r>
              <a:rPr lang="en-US" sz="2400"/>
              <a:t> as seen on the left picture</a:t>
            </a:r>
            <a:endParaRPr sz="2400"/>
          </a:p>
          <a:p>
            <a:pPr indent="0" lvl="0" marL="0" marR="0" rtl="0" algn="l">
              <a:lnSpc>
                <a:spcPct val="90000"/>
              </a:lnSpc>
              <a:spcBef>
                <a:spcPts val="0"/>
              </a:spcBef>
              <a:spcAft>
                <a:spcPts val="0"/>
              </a:spcAft>
              <a:buClr>
                <a:schemeClr val="dk1"/>
              </a:buClr>
              <a:buFont typeface="Calibri"/>
              <a:buNone/>
            </a:pPr>
            <a:r>
              <a:rPr lang="en-US" sz="2400"/>
              <a:t>push the </a:t>
            </a:r>
            <a:r>
              <a:rPr lang="en-US" sz="2400">
                <a:solidFill>
                  <a:srgbClr val="FF0000"/>
                </a:solidFill>
              </a:rPr>
              <a:t>Lock </a:t>
            </a:r>
            <a:r>
              <a:rPr lang="en-US" sz="2400"/>
              <a:t>through the hole on the </a:t>
            </a:r>
            <a:r>
              <a:rPr lang="en-US" sz="2400">
                <a:solidFill>
                  <a:srgbClr val="FF0000"/>
                </a:solidFill>
              </a:rPr>
              <a:t>Door Panel</a:t>
            </a:r>
            <a:r>
              <a:rPr lang="en-US" sz="2400"/>
              <a:t> from outside in, screw the </a:t>
            </a:r>
            <a:r>
              <a:rPr lang="en-US" sz="2400">
                <a:solidFill>
                  <a:srgbClr val="FF0000"/>
                </a:solidFill>
              </a:rPr>
              <a:t>Ring </a:t>
            </a:r>
            <a:r>
              <a:rPr lang="en-US" sz="2400"/>
              <a:t>in from the inside of the panel, put the </a:t>
            </a:r>
            <a:r>
              <a:rPr lang="en-US" sz="2400">
                <a:solidFill>
                  <a:srgbClr val="FF0000"/>
                </a:solidFill>
              </a:rPr>
              <a:t>Lock Arm</a:t>
            </a:r>
            <a:r>
              <a:rPr lang="en-US" sz="2400"/>
              <a:t> as seen in the right picture. Then use the </a:t>
            </a:r>
            <a:r>
              <a:rPr lang="en-US" sz="2400">
                <a:solidFill>
                  <a:srgbClr val="FF0000"/>
                </a:solidFill>
              </a:rPr>
              <a:t>Screw</a:t>
            </a:r>
            <a:r>
              <a:rPr lang="en-US" sz="2400"/>
              <a:t> to secure the </a:t>
            </a:r>
            <a:r>
              <a:rPr lang="en-US" sz="2400">
                <a:solidFill>
                  <a:srgbClr val="FF0000"/>
                </a:solidFill>
              </a:rPr>
              <a:t>Lock Arm</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562" name="Google Shape;562;p76"/>
          <p:cNvPicPr preferRelativeResize="0"/>
          <p:nvPr/>
        </p:nvPicPr>
        <p:blipFill>
          <a:blip r:embed="rId3">
            <a:alphaModFix/>
          </a:blip>
          <a:stretch>
            <a:fillRect/>
          </a:stretch>
        </p:blipFill>
        <p:spPr>
          <a:xfrm>
            <a:off x="5344800" y="2977175"/>
            <a:ext cx="3834150" cy="3633925"/>
          </a:xfrm>
          <a:prstGeom prst="rect">
            <a:avLst/>
          </a:prstGeom>
          <a:noFill/>
          <a:ln>
            <a:noFill/>
          </a:ln>
        </p:spPr>
      </p:pic>
      <p:pic>
        <p:nvPicPr>
          <p:cNvPr id="563" name="Google Shape;563;p76"/>
          <p:cNvPicPr preferRelativeResize="0"/>
          <p:nvPr/>
        </p:nvPicPr>
        <p:blipFill>
          <a:blip r:embed="rId4">
            <a:alphaModFix/>
          </a:blip>
          <a:stretch>
            <a:fillRect/>
          </a:stretch>
        </p:blipFill>
        <p:spPr>
          <a:xfrm>
            <a:off x="502675" y="2517374"/>
            <a:ext cx="4924424" cy="3379775"/>
          </a:xfrm>
          <a:prstGeom prst="rect">
            <a:avLst/>
          </a:prstGeom>
          <a:noFill/>
          <a:ln>
            <a:noFill/>
          </a:ln>
        </p:spPr>
      </p:pic>
      <p:pic>
        <p:nvPicPr>
          <p:cNvPr id="564" name="Google Shape;564;p76"/>
          <p:cNvPicPr preferRelativeResize="0"/>
          <p:nvPr/>
        </p:nvPicPr>
        <p:blipFill>
          <a:blip r:embed="rId5">
            <a:alphaModFix/>
          </a:blip>
          <a:stretch>
            <a:fillRect/>
          </a:stretch>
        </p:blipFill>
        <p:spPr>
          <a:xfrm>
            <a:off x="9331350" y="1843225"/>
            <a:ext cx="2600325" cy="3457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7"/>
          <p:cNvSpPr txBox="1"/>
          <p:nvPr>
            <p:ph type="title"/>
          </p:nvPr>
        </p:nvSpPr>
        <p:spPr>
          <a:xfrm>
            <a:off x="838200" y="74950"/>
            <a:ext cx="10515600" cy="183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2400"/>
              <a:t>follow pictures to install </a:t>
            </a:r>
            <a:r>
              <a:rPr lang="en-US" sz="2400">
                <a:solidFill>
                  <a:srgbClr val="FF0000"/>
                </a:solidFill>
              </a:rPr>
              <a:t>Door Handle</a:t>
            </a:r>
            <a:r>
              <a:rPr lang="en-US" sz="2400"/>
              <a:t>. Making sure that the larger hole is facing toward the floor before installing the hinge bracket. Use the </a:t>
            </a:r>
            <a:r>
              <a:rPr lang="en-US" sz="2400">
                <a:solidFill>
                  <a:srgbClr val="FF0000"/>
                </a:solidFill>
              </a:rPr>
              <a:t>CH M4x8</a:t>
            </a:r>
            <a:r>
              <a:rPr lang="en-US" sz="2400"/>
              <a:t> to secure the </a:t>
            </a:r>
            <a:r>
              <a:rPr lang="en-US" sz="2400">
                <a:solidFill>
                  <a:srgbClr val="FF0000"/>
                </a:solidFill>
              </a:rPr>
              <a:t>Door handle</a:t>
            </a:r>
            <a:endParaRPr b="0" i="0" sz="2400" u="none" cap="none" strike="noStrike">
              <a:solidFill>
                <a:srgbClr val="FF0000"/>
              </a:solidFill>
              <a:latin typeface="Calibri"/>
              <a:ea typeface="Calibri"/>
              <a:cs typeface="Calibri"/>
              <a:sym typeface="Calibri"/>
            </a:endParaRPr>
          </a:p>
        </p:txBody>
      </p:sp>
      <p:pic>
        <p:nvPicPr>
          <p:cNvPr id="570" name="Google Shape;570;p77"/>
          <p:cNvPicPr preferRelativeResize="0"/>
          <p:nvPr/>
        </p:nvPicPr>
        <p:blipFill>
          <a:blip r:embed="rId3">
            <a:alphaModFix/>
          </a:blip>
          <a:stretch>
            <a:fillRect/>
          </a:stretch>
        </p:blipFill>
        <p:spPr>
          <a:xfrm>
            <a:off x="5486200" y="2989513"/>
            <a:ext cx="2505075" cy="3476625"/>
          </a:xfrm>
          <a:prstGeom prst="rect">
            <a:avLst/>
          </a:prstGeom>
          <a:noFill/>
          <a:ln>
            <a:noFill/>
          </a:ln>
        </p:spPr>
      </p:pic>
      <p:pic>
        <p:nvPicPr>
          <p:cNvPr id="571" name="Google Shape;571;p77"/>
          <p:cNvPicPr preferRelativeResize="0"/>
          <p:nvPr/>
        </p:nvPicPr>
        <p:blipFill>
          <a:blip r:embed="rId4">
            <a:alphaModFix/>
          </a:blip>
          <a:stretch>
            <a:fillRect/>
          </a:stretch>
        </p:blipFill>
        <p:spPr>
          <a:xfrm>
            <a:off x="8629625" y="2013675"/>
            <a:ext cx="3013860" cy="4641950"/>
          </a:xfrm>
          <a:prstGeom prst="rect">
            <a:avLst/>
          </a:prstGeom>
          <a:noFill/>
          <a:ln>
            <a:noFill/>
          </a:ln>
        </p:spPr>
      </p:pic>
      <p:cxnSp>
        <p:nvCxnSpPr>
          <p:cNvPr id="572" name="Google Shape;572;p77"/>
          <p:cNvCxnSpPr/>
          <p:nvPr/>
        </p:nvCxnSpPr>
        <p:spPr>
          <a:xfrm flipH="1">
            <a:off x="6332600" y="3533475"/>
            <a:ext cx="766500" cy="1540800"/>
          </a:xfrm>
          <a:prstGeom prst="straightConnector1">
            <a:avLst/>
          </a:prstGeom>
          <a:noFill/>
          <a:ln cap="flat" cmpd="sng" w="28575">
            <a:solidFill>
              <a:srgbClr val="FF0000"/>
            </a:solidFill>
            <a:prstDash val="solid"/>
            <a:round/>
            <a:headEnd len="med" w="med" type="none"/>
            <a:tailEnd len="med" w="med" type="triangle"/>
          </a:ln>
        </p:spPr>
      </p:cxnSp>
      <p:cxnSp>
        <p:nvCxnSpPr>
          <p:cNvPr id="573" name="Google Shape;573;p77"/>
          <p:cNvCxnSpPr/>
          <p:nvPr/>
        </p:nvCxnSpPr>
        <p:spPr>
          <a:xfrm flipH="1">
            <a:off x="10415225" y="2509950"/>
            <a:ext cx="699600" cy="212400"/>
          </a:xfrm>
          <a:prstGeom prst="straightConnector1">
            <a:avLst/>
          </a:prstGeom>
          <a:noFill/>
          <a:ln cap="flat" cmpd="sng" w="28575">
            <a:solidFill>
              <a:srgbClr val="FF0000"/>
            </a:solidFill>
            <a:prstDash val="solid"/>
            <a:round/>
            <a:headEnd len="med" w="med" type="none"/>
            <a:tailEnd len="med" w="med" type="triangle"/>
          </a:ln>
        </p:spPr>
      </p:cxnSp>
      <p:cxnSp>
        <p:nvCxnSpPr>
          <p:cNvPr id="574" name="Google Shape;574;p77"/>
          <p:cNvCxnSpPr/>
          <p:nvPr/>
        </p:nvCxnSpPr>
        <p:spPr>
          <a:xfrm rot="10800000">
            <a:off x="10288575" y="3785075"/>
            <a:ext cx="724500" cy="824400"/>
          </a:xfrm>
          <a:prstGeom prst="straightConnector1">
            <a:avLst/>
          </a:prstGeom>
          <a:noFill/>
          <a:ln cap="flat" cmpd="sng" w="28575">
            <a:solidFill>
              <a:srgbClr val="FF0000"/>
            </a:solidFill>
            <a:prstDash val="solid"/>
            <a:round/>
            <a:headEnd len="med" w="med" type="none"/>
            <a:tailEnd len="med" w="med" type="triangle"/>
          </a:ln>
        </p:spPr>
      </p:cxnSp>
      <p:sp>
        <p:nvSpPr>
          <p:cNvPr id="575" name="Google Shape;575;p77"/>
          <p:cNvSpPr txBox="1"/>
          <p:nvPr/>
        </p:nvSpPr>
        <p:spPr>
          <a:xfrm>
            <a:off x="6837975" y="2331725"/>
            <a:ext cx="1554300" cy="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rgbClr val="FF0000"/>
                </a:solidFill>
              </a:rPr>
              <a:t>This Side</a:t>
            </a:r>
            <a:endParaRPr b="1" sz="1800" u="sng">
              <a:solidFill>
                <a:srgbClr val="FF0000"/>
              </a:solidFill>
            </a:endParaRPr>
          </a:p>
          <a:p>
            <a:pPr indent="0" lvl="0" marL="0" rtl="0" algn="l">
              <a:spcBef>
                <a:spcPts val="0"/>
              </a:spcBef>
              <a:spcAft>
                <a:spcPts val="0"/>
              </a:spcAft>
              <a:buNone/>
            </a:pPr>
            <a:r>
              <a:rPr b="1" lang="en-US" sz="1800" u="sng">
                <a:solidFill>
                  <a:srgbClr val="FF0000"/>
                </a:solidFill>
              </a:rPr>
              <a:t>Facing inside of printer</a:t>
            </a:r>
            <a:endParaRPr b="1" sz="1800" u="sng">
              <a:solidFill>
                <a:srgbClr val="FF0000"/>
              </a:solidFill>
            </a:endParaRPr>
          </a:p>
        </p:txBody>
      </p:sp>
      <p:sp>
        <p:nvSpPr>
          <p:cNvPr id="576" name="Google Shape;576;p77"/>
          <p:cNvSpPr txBox="1"/>
          <p:nvPr/>
        </p:nvSpPr>
        <p:spPr>
          <a:xfrm>
            <a:off x="10089175" y="5232950"/>
            <a:ext cx="1554300" cy="9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rgbClr val="FF0000"/>
                </a:solidFill>
              </a:rPr>
              <a:t>This Side</a:t>
            </a:r>
            <a:endParaRPr b="1" sz="1800" u="sng">
              <a:solidFill>
                <a:srgbClr val="FF0000"/>
              </a:solidFill>
            </a:endParaRPr>
          </a:p>
          <a:p>
            <a:pPr indent="0" lvl="0" marL="0" rtl="0" algn="l">
              <a:spcBef>
                <a:spcPts val="0"/>
              </a:spcBef>
              <a:spcAft>
                <a:spcPts val="0"/>
              </a:spcAft>
              <a:buNone/>
            </a:pPr>
            <a:r>
              <a:rPr b="1" lang="en-US" sz="1800" u="sng">
                <a:solidFill>
                  <a:srgbClr val="FF0000"/>
                </a:solidFill>
              </a:rPr>
              <a:t>Facing inside of printer</a:t>
            </a:r>
            <a:endParaRPr b="1" sz="1800" u="sng">
              <a:solidFill>
                <a:srgbClr val="FF0000"/>
              </a:solidFill>
            </a:endParaRPr>
          </a:p>
        </p:txBody>
      </p:sp>
      <p:pic>
        <p:nvPicPr>
          <p:cNvPr id="577" name="Google Shape;577;p77"/>
          <p:cNvPicPr preferRelativeResize="0"/>
          <p:nvPr/>
        </p:nvPicPr>
        <p:blipFill>
          <a:blip r:embed="rId5">
            <a:alphaModFix/>
          </a:blip>
          <a:stretch>
            <a:fillRect/>
          </a:stretch>
        </p:blipFill>
        <p:spPr>
          <a:xfrm>
            <a:off x="466650" y="2840850"/>
            <a:ext cx="4335424" cy="334399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8"/>
          <p:cNvSpPr txBox="1"/>
          <p:nvPr>
            <p:ph type="title"/>
          </p:nvPr>
        </p:nvSpPr>
        <p:spPr>
          <a:xfrm>
            <a:off x="838200" y="74950"/>
            <a:ext cx="10515600" cy="1836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a:t>
            </a:r>
            <a:r>
              <a:rPr b="0" i="0" lang="en-US" sz="2400" u="none" cap="none" strike="noStrike">
                <a:solidFill>
                  <a:srgbClr val="FF0000"/>
                </a:solidFill>
                <a:latin typeface="Calibri"/>
                <a:ea typeface="Calibri"/>
                <a:cs typeface="Calibri"/>
                <a:sym typeface="Calibri"/>
              </a:rPr>
              <a:t>Knob Cover</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Knob Cover </a:t>
            </a:r>
            <a:r>
              <a:rPr b="0" i="0" lang="en-US" sz="2400" u="none" cap="none" strike="noStrike">
                <a:solidFill>
                  <a:schemeClr val="dk1"/>
                </a:solidFill>
                <a:latin typeface="Calibri"/>
                <a:ea typeface="Calibri"/>
                <a:cs typeface="Calibri"/>
                <a:sym typeface="Calibri"/>
              </a:rPr>
              <a:t>to </a:t>
            </a:r>
            <a:r>
              <a:rPr b="0" i="0" lang="en-US" sz="2400" u="none" cap="none" strike="noStrike">
                <a:solidFill>
                  <a:srgbClr val="FF0000"/>
                </a:solidFill>
                <a:latin typeface="Calibri"/>
                <a:ea typeface="Calibri"/>
                <a:cs typeface="Calibri"/>
                <a:sym typeface="Calibri"/>
              </a:rPr>
              <a:t>Front</a:t>
            </a:r>
            <a:r>
              <a:rPr b="0" i="0" lang="en-US" sz="2400" u="none" cap="none" strike="noStrike">
                <a:solidFill>
                  <a:schemeClr val="dk1"/>
                </a:solidFill>
                <a:latin typeface="Calibri"/>
                <a:ea typeface="Calibri"/>
                <a:cs typeface="Calibri"/>
                <a:sym typeface="Calibri"/>
              </a:rPr>
              <a:t> </a:t>
            </a:r>
            <a:r>
              <a:rPr b="0" i="0" lang="en-US" sz="2400" u="none" cap="none" strike="noStrike">
                <a:solidFill>
                  <a:srgbClr val="FF0000"/>
                </a:solidFill>
                <a:latin typeface="Calibri"/>
                <a:ea typeface="Calibri"/>
                <a:cs typeface="Calibri"/>
                <a:sym typeface="Calibri"/>
              </a:rPr>
              <a:t>Panel</a:t>
            </a:r>
            <a:r>
              <a:rPr b="0" i="0" lang="en-US" sz="2400" u="none" cap="none" strike="noStrike">
                <a:solidFill>
                  <a:schemeClr val="dk1"/>
                </a:solidFill>
                <a:latin typeface="Calibri"/>
                <a:ea typeface="Calibri"/>
                <a:cs typeface="Calibri"/>
                <a:sym typeface="Calibri"/>
              </a:rPr>
              <a:t>,  there should be a metal beam sticking out from the </a:t>
            </a:r>
            <a:r>
              <a:rPr b="0" i="0" lang="en-US" sz="2400" u="none" cap="none" strike="noStrike">
                <a:solidFill>
                  <a:srgbClr val="FF0000"/>
                </a:solidFill>
                <a:latin typeface="Calibri"/>
                <a:ea typeface="Calibri"/>
                <a:cs typeface="Calibri"/>
                <a:sym typeface="Calibri"/>
              </a:rPr>
              <a:t>Control Unit</a:t>
            </a:r>
            <a:br>
              <a:rPr b="0" i="0" lang="en-US" sz="2400" u="none" cap="none" strike="noStrike">
                <a:solidFill>
                  <a:schemeClr val="dk1"/>
                </a:solidFill>
                <a:latin typeface="Calibri"/>
                <a:ea typeface="Calibri"/>
                <a:cs typeface="Calibri"/>
                <a:sym typeface="Calibri"/>
              </a:rPr>
            </a:br>
            <a:r>
              <a:rPr lang="en-US" sz="2400"/>
              <a:t>We include both Black and Silver knob for your preference</a:t>
            </a:r>
            <a:endParaRPr b="0" i="0" sz="2400" u="none" cap="none" strike="noStrike">
              <a:solidFill>
                <a:schemeClr val="dk1"/>
              </a:solidFill>
              <a:latin typeface="Calibri"/>
              <a:ea typeface="Calibri"/>
              <a:cs typeface="Calibri"/>
              <a:sym typeface="Calibri"/>
            </a:endParaRPr>
          </a:p>
        </p:txBody>
      </p:sp>
      <p:pic>
        <p:nvPicPr>
          <p:cNvPr id="583" name="Google Shape;583;p78"/>
          <p:cNvPicPr preferRelativeResize="0"/>
          <p:nvPr>
            <p:ph idx="2" type="body"/>
          </p:nvPr>
        </p:nvPicPr>
        <p:blipFill rotWithShape="1">
          <a:blip r:embed="rId3">
            <a:alphaModFix/>
          </a:blip>
          <a:srcRect b="0" l="0" r="0" t="0"/>
          <a:stretch/>
        </p:blipFill>
        <p:spPr>
          <a:xfrm>
            <a:off x="7131248" y="1825625"/>
            <a:ext cx="3263503" cy="4351338"/>
          </a:xfrm>
          <a:prstGeom prst="rect">
            <a:avLst/>
          </a:prstGeom>
          <a:noFill/>
          <a:ln>
            <a:noFill/>
          </a:ln>
        </p:spPr>
      </p:pic>
      <p:pic>
        <p:nvPicPr>
          <p:cNvPr id="584" name="Google Shape;584;p78"/>
          <p:cNvPicPr preferRelativeResize="0"/>
          <p:nvPr>
            <p:ph idx="1" type="body"/>
          </p:nvPr>
        </p:nvPicPr>
        <p:blipFill rotWithShape="1">
          <a:blip r:embed="rId4">
            <a:alphaModFix/>
          </a:blip>
          <a:srcRect b="0" l="0" r="0" t="0"/>
          <a:stretch/>
        </p:blipFill>
        <p:spPr>
          <a:xfrm>
            <a:off x="838200" y="2058194"/>
            <a:ext cx="5181600" cy="3886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3200" u="none" cap="none" strike="noStrike">
                <a:solidFill>
                  <a:schemeClr val="dk1"/>
                </a:solidFill>
                <a:latin typeface="Calibri"/>
                <a:ea typeface="Calibri"/>
                <a:cs typeface="Calibri"/>
                <a:sym typeface="Calibri"/>
              </a:rPr>
              <a:t>Find </a:t>
            </a:r>
            <a:r>
              <a:rPr b="0" i="0" lang="en-US" sz="3200" u="none" cap="none" strike="noStrike">
                <a:solidFill>
                  <a:srgbClr val="FF0000"/>
                </a:solidFill>
                <a:latin typeface="Calibri"/>
                <a:ea typeface="Calibri"/>
                <a:cs typeface="Calibri"/>
                <a:sym typeface="Calibri"/>
              </a:rPr>
              <a:t>Power Switch </a:t>
            </a:r>
            <a:r>
              <a:rPr b="0" i="0" lang="en-US" sz="3200" u="none" cap="none" strike="noStrike">
                <a:solidFill>
                  <a:schemeClr val="dk1"/>
                </a:solidFill>
                <a:latin typeface="Calibri"/>
                <a:ea typeface="Calibri"/>
                <a:cs typeface="Calibri"/>
                <a:sym typeface="Calibri"/>
              </a:rPr>
              <a:t>(See left picture) </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There is rubber ring and a metal ring. Remove both before installing</a:t>
            </a:r>
            <a:br>
              <a:rPr b="0" i="0" lang="en-US" sz="3200" u="none" cap="none" strike="noStrike">
                <a:solidFill>
                  <a:schemeClr val="dk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p:txBody>
      </p:sp>
      <p:pic>
        <p:nvPicPr>
          <p:cNvPr id="590" name="Google Shape;590;p79"/>
          <p:cNvPicPr preferRelativeResize="0"/>
          <p:nvPr>
            <p:ph idx="1" type="body"/>
          </p:nvPr>
        </p:nvPicPr>
        <p:blipFill rotWithShape="1">
          <a:blip r:embed="rId3">
            <a:alphaModFix/>
          </a:blip>
          <a:srcRect b="0" l="0" r="0" t="0"/>
          <a:stretch/>
        </p:blipFill>
        <p:spPr>
          <a:xfrm>
            <a:off x="838200" y="2628900"/>
            <a:ext cx="4420659" cy="3315494"/>
          </a:xfrm>
          <a:prstGeom prst="rect">
            <a:avLst/>
          </a:prstGeom>
          <a:noFill/>
          <a:ln>
            <a:noFill/>
          </a:ln>
        </p:spPr>
      </p:pic>
      <p:pic>
        <p:nvPicPr>
          <p:cNvPr id="591" name="Google Shape;591;p79"/>
          <p:cNvPicPr preferRelativeResize="0"/>
          <p:nvPr/>
        </p:nvPicPr>
        <p:blipFill rotWithShape="1">
          <a:blip r:embed="rId4">
            <a:alphaModFix/>
          </a:blip>
          <a:srcRect b="0" l="0" r="0" t="0"/>
          <a:stretch/>
        </p:blipFill>
        <p:spPr>
          <a:xfrm>
            <a:off x="6743700" y="1690688"/>
            <a:ext cx="3497207" cy="466248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Make sure insert </a:t>
            </a:r>
            <a:r>
              <a:rPr b="0" i="0" lang="en-US" sz="2400" u="none" cap="none" strike="noStrike">
                <a:solidFill>
                  <a:srgbClr val="FF0000"/>
                </a:solidFill>
                <a:latin typeface="Calibri"/>
                <a:ea typeface="Calibri"/>
                <a:cs typeface="Calibri"/>
                <a:sym typeface="Calibri"/>
              </a:rPr>
              <a:t>Power Switch </a:t>
            </a:r>
            <a:r>
              <a:rPr b="0" i="0" lang="en-US" sz="2400" u="none" cap="none" strike="noStrike">
                <a:solidFill>
                  <a:schemeClr val="dk1"/>
                </a:solidFill>
                <a:latin typeface="Calibri"/>
                <a:ea typeface="Calibri"/>
                <a:cs typeface="Calibri"/>
                <a:sym typeface="Calibri"/>
              </a:rPr>
              <a:t>with cable through the </a:t>
            </a:r>
            <a:r>
              <a:rPr b="0" i="0" lang="en-US" sz="2400" u="none" cap="none" strike="noStrike">
                <a:solidFill>
                  <a:srgbClr val="FF0000"/>
                </a:solidFill>
                <a:latin typeface="Calibri"/>
                <a:ea typeface="Calibri"/>
                <a:cs typeface="Calibri"/>
                <a:sym typeface="Calibri"/>
              </a:rPr>
              <a:t>Front </a:t>
            </a:r>
            <a:r>
              <a:rPr b="0" i="0" lang="en-US" sz="2400" u="none" cap="none" strike="noStrike">
                <a:solidFill>
                  <a:schemeClr val="dk1"/>
                </a:solidFill>
                <a:latin typeface="Calibri"/>
                <a:ea typeface="Calibri"/>
                <a:cs typeface="Calibri"/>
                <a:sym typeface="Calibri"/>
              </a:rPr>
              <a:t>panel holes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Put on rubber ring and then a metal ring. Secure the Power Switch from the back buy put rubber ring all the way in first and tighen the metal ring.  Contact the </a:t>
            </a:r>
            <a:r>
              <a:rPr b="0" i="0" lang="en-US" sz="2400" u="none" cap="none" strike="noStrike">
                <a:solidFill>
                  <a:srgbClr val="FF0000"/>
                </a:solidFill>
                <a:latin typeface="Calibri"/>
                <a:ea typeface="Calibri"/>
                <a:cs typeface="Calibri"/>
                <a:sym typeface="Calibri"/>
              </a:rPr>
              <a:t>Power Switch Cable </a:t>
            </a:r>
            <a:r>
              <a:rPr b="0" i="0" lang="en-US" sz="2400" u="none" cap="none" strike="noStrike">
                <a:solidFill>
                  <a:schemeClr val="dk1"/>
                </a:solidFill>
                <a:latin typeface="Calibri"/>
                <a:ea typeface="Calibri"/>
                <a:cs typeface="Calibri"/>
                <a:sym typeface="Calibri"/>
              </a:rPr>
              <a:t>to the highlighted port</a:t>
            </a:r>
            <a:endParaRPr b="0" i="0" sz="2400" u="none" cap="none" strike="noStrike">
              <a:solidFill>
                <a:schemeClr val="dk1"/>
              </a:solidFill>
              <a:latin typeface="Calibri"/>
              <a:ea typeface="Calibri"/>
              <a:cs typeface="Calibri"/>
              <a:sym typeface="Calibri"/>
            </a:endParaRPr>
          </a:p>
        </p:txBody>
      </p:sp>
      <p:pic>
        <p:nvPicPr>
          <p:cNvPr id="597" name="Google Shape;597;p80"/>
          <p:cNvPicPr preferRelativeResize="0"/>
          <p:nvPr>
            <p:ph idx="1" type="body"/>
          </p:nvPr>
        </p:nvPicPr>
        <p:blipFill rotWithShape="1">
          <a:blip r:embed="rId3">
            <a:alphaModFix/>
          </a:blip>
          <a:srcRect b="0" l="0" r="0" t="0"/>
          <a:stretch/>
        </p:blipFill>
        <p:spPr>
          <a:xfrm>
            <a:off x="838200" y="2388708"/>
            <a:ext cx="5181600" cy="3225172"/>
          </a:xfrm>
          <a:prstGeom prst="rect">
            <a:avLst/>
          </a:prstGeom>
          <a:noFill/>
          <a:ln>
            <a:noFill/>
          </a:ln>
        </p:spPr>
      </p:pic>
      <p:pic>
        <p:nvPicPr>
          <p:cNvPr id="598" name="Google Shape;598;p80"/>
          <p:cNvPicPr preferRelativeResize="0"/>
          <p:nvPr/>
        </p:nvPicPr>
        <p:blipFill rotWithShape="1">
          <a:blip r:embed="rId4">
            <a:alphaModFix/>
          </a:blip>
          <a:srcRect b="0" l="0" r="0" t="0"/>
          <a:stretch/>
        </p:blipFill>
        <p:spPr>
          <a:xfrm>
            <a:off x="6535733" y="1828210"/>
            <a:ext cx="4818067" cy="482774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1"/>
          <p:cNvSpPr txBox="1"/>
          <p:nvPr>
            <p:ph type="title"/>
          </p:nvPr>
        </p:nvSpPr>
        <p:spPr>
          <a:xfrm>
            <a:off x="838200" y="365125"/>
            <a:ext cx="10515600" cy="1746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Back panel </a:t>
            </a:r>
            <a:r>
              <a:rPr b="0" i="0" lang="en-US" sz="2400" u="none" cap="none" strike="noStrike">
                <a:solidFill>
                  <a:schemeClr val="dk1"/>
                </a:solidFill>
                <a:latin typeface="Calibri"/>
                <a:ea typeface="Calibri"/>
                <a:cs typeface="Calibri"/>
                <a:sym typeface="Calibri"/>
              </a:rPr>
              <a:t>for </a:t>
            </a:r>
            <a:r>
              <a:rPr b="0" i="0" lang="en-US" sz="2400" u="none" cap="none" strike="noStrike">
                <a:solidFill>
                  <a:srgbClr val="FF0000"/>
                </a:solidFill>
                <a:latin typeface="Calibri"/>
                <a:ea typeface="Calibri"/>
                <a:cs typeface="Calibri"/>
                <a:sym typeface="Calibri"/>
              </a:rPr>
              <a:t>Back </a:t>
            </a:r>
            <a:r>
              <a:rPr b="0" i="0" lang="en-US" sz="2400" u="none" cap="none" strike="noStrike">
                <a:solidFill>
                  <a:schemeClr val="dk1"/>
                </a:solidFill>
                <a:latin typeface="Calibri"/>
                <a:ea typeface="Calibri"/>
                <a:cs typeface="Calibri"/>
                <a:sym typeface="Calibri"/>
              </a:rPr>
              <a:t>frame, you can Identify it by the hole</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Power Cable </a:t>
            </a:r>
            <a:r>
              <a:rPr b="0" i="0" lang="en-US" sz="2400" u="none" cap="none" strike="noStrike">
                <a:solidFill>
                  <a:schemeClr val="dk1"/>
                </a:solidFill>
                <a:latin typeface="Calibri"/>
                <a:ea typeface="Calibri"/>
                <a:cs typeface="Calibri"/>
                <a:sym typeface="Calibri"/>
              </a:rPr>
              <a:t>by pull a part of cable thru Back Panel’s hole.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6 BH M3-16</a:t>
            </a:r>
            <a:r>
              <a:rPr b="0" i="0" lang="en-US" sz="2400" u="none" cap="none" strike="noStrike">
                <a:solidFill>
                  <a:schemeClr val="dk1"/>
                </a:solidFill>
                <a:latin typeface="Calibri"/>
                <a:ea typeface="Calibri"/>
                <a:cs typeface="Calibri"/>
                <a:sym typeface="Calibri"/>
              </a:rPr>
              <a:t> screws to secure**</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Font typeface="Calibri"/>
              <a:buNone/>
            </a:pPr>
            <a:r>
              <a:rPr lang="en-US" sz="1400">
                <a:solidFill>
                  <a:srgbClr val="222222"/>
                </a:solidFill>
                <a:highlight>
                  <a:srgbClr val="FFFFFF"/>
                </a:highlight>
                <a:latin typeface="Arial"/>
                <a:ea typeface="Arial"/>
                <a:cs typeface="Arial"/>
                <a:sym typeface="Arial"/>
              </a:rPr>
              <a:t>it is probably easiest if you install the top screws first, then the cover will hang from them - and the rest of the holes will be aligned.</a:t>
            </a:r>
            <a:endParaRPr sz="14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sz="1400">
              <a:solidFill>
                <a:srgbClr val="222222"/>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chemeClr val="dk1"/>
              </a:buClr>
              <a:buFont typeface="Calibri"/>
              <a:buNone/>
            </a:pPr>
            <a:r>
              <a:t/>
            </a:r>
            <a:endParaRPr b="1" sz="1400" u="sng">
              <a:solidFill>
                <a:srgbClr val="222222"/>
              </a:solidFill>
              <a:highlight>
                <a:srgbClr val="FFFFFF"/>
              </a:highlight>
              <a:latin typeface="Arial"/>
              <a:ea typeface="Arial"/>
              <a:cs typeface="Arial"/>
              <a:sym typeface="Arial"/>
            </a:endParaRPr>
          </a:p>
        </p:txBody>
      </p:sp>
      <p:pic>
        <p:nvPicPr>
          <p:cNvPr id="604" name="Google Shape;604;p81"/>
          <p:cNvPicPr preferRelativeResize="0"/>
          <p:nvPr>
            <p:ph idx="1" type="body"/>
          </p:nvPr>
        </p:nvPicPr>
        <p:blipFill rotWithShape="1">
          <a:blip r:embed="rId3">
            <a:alphaModFix/>
          </a:blip>
          <a:srcRect b="0" l="0" r="0" t="0"/>
          <a:stretch/>
        </p:blipFill>
        <p:spPr>
          <a:xfrm>
            <a:off x="173323" y="2337800"/>
            <a:ext cx="3263400" cy="4351200"/>
          </a:xfrm>
          <a:prstGeom prst="rect">
            <a:avLst/>
          </a:prstGeom>
          <a:noFill/>
          <a:ln>
            <a:noFill/>
          </a:ln>
        </p:spPr>
      </p:pic>
      <p:pic>
        <p:nvPicPr>
          <p:cNvPr id="605" name="Google Shape;605;p81"/>
          <p:cNvPicPr preferRelativeResize="0"/>
          <p:nvPr>
            <p:ph idx="2" type="body"/>
          </p:nvPr>
        </p:nvPicPr>
        <p:blipFill rotWithShape="1">
          <a:blip r:embed="rId4">
            <a:alphaModFix/>
          </a:blip>
          <a:srcRect b="0" l="0" r="0" t="0"/>
          <a:stretch/>
        </p:blipFill>
        <p:spPr>
          <a:xfrm>
            <a:off x="6799335" y="2337800"/>
            <a:ext cx="5151600" cy="4351200"/>
          </a:xfrm>
          <a:prstGeom prst="rect">
            <a:avLst/>
          </a:prstGeom>
          <a:noFill/>
          <a:ln>
            <a:noFill/>
          </a:ln>
        </p:spPr>
      </p:pic>
      <p:pic>
        <p:nvPicPr>
          <p:cNvPr id="606" name="Google Shape;606;p81"/>
          <p:cNvPicPr preferRelativeResize="0"/>
          <p:nvPr/>
        </p:nvPicPr>
        <p:blipFill rotWithShape="1">
          <a:blip r:embed="rId5">
            <a:alphaModFix/>
          </a:blip>
          <a:srcRect b="0" l="0" r="0" t="0"/>
          <a:stretch/>
        </p:blipFill>
        <p:spPr>
          <a:xfrm>
            <a:off x="4225500" y="3501200"/>
            <a:ext cx="2390700" cy="3187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600" u="none" cap="none" strike="noStrike">
                <a:solidFill>
                  <a:schemeClr val="dk1"/>
                </a:solidFill>
                <a:latin typeface="Calibri"/>
                <a:ea typeface="Calibri"/>
                <a:cs typeface="Calibri"/>
                <a:sym typeface="Calibri"/>
              </a:rPr>
              <a:t>Please get 4 screws from the bag labeled “</a:t>
            </a:r>
            <a:r>
              <a:rPr b="1" i="0" lang="en-US" sz="3600" u="none" cap="none" strike="noStrike">
                <a:solidFill>
                  <a:srgbClr val="FF0000"/>
                </a:solidFill>
                <a:latin typeface="Calibri"/>
                <a:ea typeface="Calibri"/>
                <a:cs typeface="Calibri"/>
                <a:sym typeface="Calibri"/>
              </a:rPr>
              <a:t>BH M6x20 “</a:t>
            </a:r>
            <a:endParaRPr b="1" i="0" sz="3600" u="none" cap="none" strike="noStrike">
              <a:solidFill>
                <a:srgbClr val="FF0000"/>
              </a:solidFill>
              <a:latin typeface="Calibri"/>
              <a:ea typeface="Calibri"/>
              <a:cs typeface="Calibri"/>
              <a:sym typeface="Calibri"/>
            </a:endParaRPr>
          </a:p>
        </p:txBody>
      </p:sp>
      <p:sp>
        <p:nvSpPr>
          <p:cNvPr id="126" name="Google Shape;126;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These are for </a:t>
            </a:r>
            <a:r>
              <a:rPr b="0" i="0" lang="en-US" sz="3600" u="none" cap="none" strike="noStrike">
                <a:solidFill>
                  <a:srgbClr val="FF0000"/>
                </a:solidFill>
                <a:latin typeface="Calibri"/>
                <a:ea typeface="Calibri"/>
                <a:cs typeface="Calibri"/>
                <a:sym typeface="Calibri"/>
              </a:rPr>
              <a:t>Left2</a:t>
            </a:r>
            <a:r>
              <a:rPr b="0" i="0" lang="en-US" sz="3600" u="none" cap="none" strike="noStrike">
                <a:solidFill>
                  <a:schemeClr val="dk1"/>
                </a:solidFill>
                <a:latin typeface="Calibri"/>
                <a:ea typeface="Calibri"/>
                <a:cs typeface="Calibri"/>
                <a:sym typeface="Calibri"/>
              </a:rPr>
              <a:t> and </a:t>
            </a:r>
            <a:r>
              <a:rPr b="0" i="0" lang="en-US" sz="3600" u="none" cap="none" strike="noStrike">
                <a:solidFill>
                  <a:srgbClr val="FF0000"/>
                </a:solidFill>
                <a:latin typeface="Calibri"/>
                <a:ea typeface="Calibri"/>
                <a:cs typeface="Calibri"/>
                <a:sym typeface="Calibri"/>
              </a:rPr>
              <a:t>Right2</a:t>
            </a:r>
            <a:r>
              <a:rPr b="0" i="0" lang="en-US" sz="3600" u="none" cap="none" strike="noStrike">
                <a:solidFill>
                  <a:schemeClr val="dk1"/>
                </a:solidFill>
                <a:latin typeface="Calibri"/>
                <a:ea typeface="Calibri"/>
                <a:cs typeface="Calibri"/>
                <a:sym typeface="Calibri"/>
              </a:rPr>
              <a:t> bars. 2 Each bar. Use it later</a:t>
            </a:r>
            <a:endParaRPr b="0" i="0" sz="3600" u="none" cap="none" strike="noStrike">
              <a:solidFill>
                <a:schemeClr val="dk1"/>
              </a:solidFill>
              <a:latin typeface="Calibri"/>
              <a:ea typeface="Calibri"/>
              <a:cs typeface="Calibri"/>
              <a:sym typeface="Calibri"/>
            </a:endParaRPr>
          </a:p>
          <a:p>
            <a:pPr indent="-203200" lvl="0" marL="228600" rtl="0" algn="l">
              <a:spcBef>
                <a:spcPts val="0"/>
              </a:spcBef>
              <a:spcAft>
                <a:spcPts val="0"/>
              </a:spcAft>
              <a:buClr>
                <a:schemeClr val="dk1"/>
              </a:buClr>
              <a:buSzPts val="3200"/>
              <a:buFont typeface="Arial"/>
              <a:buChar char="•"/>
            </a:pPr>
            <a:r>
              <a:rPr lang="en-US" sz="3200"/>
              <a:t>Screw them in until there is 3 to 5mm remaining out </a:t>
            </a:r>
            <a:endParaRPr sz="3200"/>
          </a:p>
          <a:p>
            <a:pPr indent="-203200" lvl="0" marL="228600" rtl="0" algn="l">
              <a:spcBef>
                <a:spcPts val="0"/>
              </a:spcBef>
              <a:spcAft>
                <a:spcPts val="0"/>
              </a:spcAft>
              <a:buClr>
                <a:schemeClr val="dk1"/>
              </a:buClr>
              <a:buSzPts val="3200"/>
              <a:buFont typeface="Arial"/>
              <a:buChar char="•"/>
            </a:pPr>
            <a:r>
              <a:rPr lang="en-US" sz="3200"/>
              <a:t>This will make it easier to align with the slots in the frame in later steps.</a:t>
            </a:r>
            <a:endParaRPr sz="3600"/>
          </a:p>
        </p:txBody>
      </p:sp>
      <p:pic>
        <p:nvPicPr>
          <p:cNvPr id="127" name="Google Shape;127;p19"/>
          <p:cNvPicPr preferRelativeResize="0"/>
          <p:nvPr>
            <p:ph idx="1" type="body"/>
          </p:nvPr>
        </p:nvPicPr>
        <p:blipFill rotWithShape="1">
          <a:blip r:embed="rId3">
            <a:alphaModFix/>
          </a:blip>
          <a:srcRect b="0" l="0" r="0" t="0"/>
          <a:stretch/>
        </p:blipFill>
        <p:spPr>
          <a:xfrm>
            <a:off x="838200" y="2318708"/>
            <a:ext cx="5181600" cy="336517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sz="3200"/>
              <a:t>Here is the location of</a:t>
            </a:r>
            <a:r>
              <a:rPr b="0" i="0" lang="en-US" sz="3200" u="none" cap="none" strike="noStrike">
                <a:solidFill>
                  <a:schemeClr val="dk1"/>
                </a:solidFill>
                <a:latin typeface="Calibri"/>
                <a:ea typeface="Calibri"/>
                <a:cs typeface="Calibri"/>
                <a:sym typeface="Calibri"/>
              </a:rPr>
              <a:t> </a:t>
            </a:r>
            <a:r>
              <a:rPr lang="en-US" sz="3200">
                <a:solidFill>
                  <a:srgbClr val="FF0000"/>
                </a:solidFill>
              </a:rPr>
              <a:t>Back Panel </a:t>
            </a:r>
            <a:r>
              <a:rPr lang="en-US" sz="3200"/>
              <a:t>with respect to Moai</a:t>
            </a:r>
            <a:endParaRPr b="0" i="0" sz="3200" u="none" cap="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t/>
            </a:r>
            <a:endParaRPr sz="3200"/>
          </a:p>
        </p:txBody>
      </p:sp>
      <p:pic>
        <p:nvPicPr>
          <p:cNvPr id="612" name="Google Shape;612;p82"/>
          <p:cNvPicPr preferRelativeResize="0"/>
          <p:nvPr/>
        </p:nvPicPr>
        <p:blipFill>
          <a:blip r:embed="rId3">
            <a:alphaModFix/>
          </a:blip>
          <a:stretch>
            <a:fillRect/>
          </a:stretch>
        </p:blipFill>
        <p:spPr>
          <a:xfrm>
            <a:off x="838200" y="1690825"/>
            <a:ext cx="3813491" cy="4862375"/>
          </a:xfrm>
          <a:prstGeom prst="rect">
            <a:avLst/>
          </a:prstGeom>
          <a:noFill/>
          <a:ln>
            <a:noFill/>
          </a:ln>
        </p:spPr>
      </p:pic>
      <p:pic>
        <p:nvPicPr>
          <p:cNvPr id="613" name="Google Shape;613;p82"/>
          <p:cNvPicPr preferRelativeResize="0"/>
          <p:nvPr/>
        </p:nvPicPr>
        <p:blipFill>
          <a:blip r:embed="rId4">
            <a:alphaModFix/>
          </a:blip>
          <a:stretch>
            <a:fillRect/>
          </a:stretch>
        </p:blipFill>
        <p:spPr>
          <a:xfrm>
            <a:off x="4804091" y="1843225"/>
            <a:ext cx="7002095" cy="48623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Back panel </a:t>
            </a:r>
            <a:r>
              <a:rPr b="0" i="0" lang="en-US" sz="2400" u="none" cap="none" strike="noStrike">
                <a:solidFill>
                  <a:schemeClr val="dk1"/>
                </a:solidFill>
                <a:latin typeface="Calibri"/>
                <a:ea typeface="Calibri"/>
                <a:cs typeface="Calibri"/>
                <a:sym typeface="Calibri"/>
              </a:rPr>
              <a:t>for </a:t>
            </a:r>
            <a:r>
              <a:rPr b="0" i="0" lang="en-US" sz="2400" u="none" cap="none" strike="noStrike">
                <a:solidFill>
                  <a:srgbClr val="FF0000"/>
                </a:solidFill>
                <a:latin typeface="Calibri"/>
                <a:ea typeface="Calibri"/>
                <a:cs typeface="Calibri"/>
                <a:sym typeface="Calibri"/>
              </a:rPr>
              <a:t>Back </a:t>
            </a:r>
            <a:r>
              <a:rPr b="0" i="0" lang="en-US" sz="2400" u="none" cap="none" strike="noStrike">
                <a:solidFill>
                  <a:schemeClr val="dk1"/>
                </a:solidFill>
                <a:latin typeface="Calibri"/>
                <a:ea typeface="Calibri"/>
                <a:cs typeface="Calibri"/>
                <a:sym typeface="Calibri"/>
              </a:rPr>
              <a:t>frame, you can Identify it by the whole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Install </a:t>
            </a:r>
            <a:r>
              <a:rPr b="0" i="0" lang="en-US" sz="2400" u="none" cap="none" strike="noStrike">
                <a:solidFill>
                  <a:srgbClr val="FF0000"/>
                </a:solidFill>
                <a:latin typeface="Calibri"/>
                <a:ea typeface="Calibri"/>
                <a:cs typeface="Calibri"/>
                <a:sym typeface="Calibri"/>
              </a:rPr>
              <a:t>Power Cable </a:t>
            </a:r>
            <a:r>
              <a:rPr b="0" i="0" lang="en-US" sz="2400" u="none" cap="none" strike="noStrike">
                <a:solidFill>
                  <a:schemeClr val="dk1"/>
                </a:solidFill>
                <a:latin typeface="Calibri"/>
                <a:ea typeface="Calibri"/>
                <a:cs typeface="Calibri"/>
                <a:sym typeface="Calibri"/>
              </a:rPr>
              <a:t>by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Use </a:t>
            </a:r>
            <a:r>
              <a:rPr b="0" i="0" lang="en-US" sz="2400" u="none" cap="none" strike="noStrike">
                <a:solidFill>
                  <a:srgbClr val="FF0000"/>
                </a:solidFill>
                <a:latin typeface="Calibri"/>
                <a:ea typeface="Calibri"/>
                <a:cs typeface="Calibri"/>
                <a:sym typeface="Calibri"/>
              </a:rPr>
              <a:t>6 BH M3-16</a:t>
            </a:r>
            <a:r>
              <a:rPr b="0" i="0" lang="en-US" sz="2400" u="none" cap="none" strike="noStrike">
                <a:solidFill>
                  <a:schemeClr val="dk1"/>
                </a:solidFill>
                <a:latin typeface="Calibri"/>
                <a:ea typeface="Calibri"/>
                <a:cs typeface="Calibri"/>
                <a:sym typeface="Calibri"/>
              </a:rPr>
              <a:t> screws to secure</a:t>
            </a:r>
            <a:endParaRPr b="0" i="0" sz="2400" u="none" cap="none" strike="noStrike">
              <a:solidFill>
                <a:schemeClr val="dk1"/>
              </a:solidFill>
              <a:latin typeface="Calibri"/>
              <a:ea typeface="Calibri"/>
              <a:cs typeface="Calibri"/>
              <a:sym typeface="Calibri"/>
            </a:endParaRPr>
          </a:p>
        </p:txBody>
      </p:sp>
      <p:pic>
        <p:nvPicPr>
          <p:cNvPr id="619" name="Google Shape;619;p83"/>
          <p:cNvPicPr preferRelativeResize="0"/>
          <p:nvPr/>
        </p:nvPicPr>
        <p:blipFill rotWithShape="1">
          <a:blip r:embed="rId3">
            <a:alphaModFix/>
          </a:blip>
          <a:srcRect b="0" l="0" r="0" t="0"/>
          <a:stretch/>
        </p:blipFill>
        <p:spPr>
          <a:xfrm>
            <a:off x="1119904" y="1825625"/>
            <a:ext cx="4618192" cy="4351338"/>
          </a:xfrm>
          <a:prstGeom prst="rect">
            <a:avLst/>
          </a:prstGeom>
          <a:noFill/>
          <a:ln>
            <a:noFill/>
          </a:ln>
        </p:spPr>
      </p:pic>
      <p:pic>
        <p:nvPicPr>
          <p:cNvPr id="620" name="Google Shape;620;p83"/>
          <p:cNvPicPr preferRelativeResize="0"/>
          <p:nvPr>
            <p:ph idx="2" type="body"/>
          </p:nvPr>
        </p:nvPicPr>
        <p:blipFill rotWithShape="1">
          <a:blip r:embed="rId4">
            <a:alphaModFix/>
          </a:blip>
          <a:srcRect b="0" l="0" r="0" t="0"/>
          <a:stretch/>
        </p:blipFill>
        <p:spPr>
          <a:xfrm>
            <a:off x="6529365" y="1825625"/>
            <a:ext cx="4467270" cy="435133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4"/>
          <p:cNvSpPr txBox="1"/>
          <p:nvPr>
            <p:ph type="title"/>
          </p:nvPr>
        </p:nvSpPr>
        <p:spPr>
          <a:xfrm>
            <a:off x="838200" y="365125"/>
            <a:ext cx="10515600" cy="199361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Before you close it up, please check out how to manage all the cables so it doesn’t block off laser or caught by motor:</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here is the document: </a:t>
            </a:r>
            <a:r>
              <a:rPr b="0" i="0" lang="en-US" sz="2400" u="sng" cap="none" strike="noStrike">
                <a:solidFill>
                  <a:schemeClr val="hlink"/>
                </a:solidFill>
                <a:latin typeface="Calibri"/>
                <a:ea typeface="Calibri"/>
                <a:cs typeface="Calibri"/>
                <a:sym typeface="Calibri"/>
                <a:hlinkClick r:id="rId3"/>
              </a:rPr>
              <a:t>https://drive.google.com/open?id=10Hs4L5ChrQcMRv-hTj1OjxoXU1Nje65PGSYR9zzE0nU</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626" name="Google Shape;626;p84"/>
          <p:cNvPicPr preferRelativeResize="0"/>
          <p:nvPr>
            <p:ph idx="2" type="body"/>
          </p:nvPr>
        </p:nvPicPr>
        <p:blipFill rotWithShape="1">
          <a:blip r:embed="rId4">
            <a:alphaModFix/>
          </a:blip>
          <a:srcRect b="0" l="0" r="0" t="0"/>
          <a:stretch/>
        </p:blipFill>
        <p:spPr>
          <a:xfrm>
            <a:off x="6326291" y="2604944"/>
            <a:ext cx="4914982" cy="4351338"/>
          </a:xfrm>
          <a:prstGeom prst="rect">
            <a:avLst/>
          </a:prstGeom>
          <a:noFill/>
          <a:ln>
            <a:noFill/>
          </a:ln>
        </p:spPr>
      </p:pic>
      <p:pic>
        <p:nvPicPr>
          <p:cNvPr id="627" name="Google Shape;627;p84"/>
          <p:cNvPicPr preferRelativeResize="0"/>
          <p:nvPr>
            <p:ph idx="1" type="body"/>
          </p:nvPr>
        </p:nvPicPr>
        <p:blipFill rotWithShape="1">
          <a:blip r:embed="rId5">
            <a:alphaModFix/>
          </a:blip>
          <a:srcRect b="0" l="0" r="0" t="0"/>
          <a:stretch/>
        </p:blipFill>
        <p:spPr>
          <a:xfrm>
            <a:off x="536864" y="2733603"/>
            <a:ext cx="5181600" cy="3886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5"/>
          <p:cNvSpPr txBox="1"/>
          <p:nvPr>
            <p:ph type="title"/>
          </p:nvPr>
        </p:nvSpPr>
        <p:spPr>
          <a:xfrm>
            <a:off x="838200" y="365125"/>
            <a:ext cx="10515600" cy="199361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2400" u="none" cap="none" strike="noStrike">
                <a:solidFill>
                  <a:schemeClr val="dk1"/>
                </a:solidFill>
                <a:latin typeface="Calibri"/>
                <a:ea typeface="Calibri"/>
                <a:cs typeface="Calibri"/>
                <a:sym typeface="Calibri"/>
              </a:rPr>
              <a:t>Find Protection </a:t>
            </a:r>
            <a:r>
              <a:rPr lang="en-US" sz="2400"/>
              <a:t>Acrylic</a:t>
            </a:r>
            <a:r>
              <a:rPr b="0" i="0" lang="en-US" sz="2400" u="none" cap="none" strike="noStrike">
                <a:solidFill>
                  <a:schemeClr val="dk1"/>
                </a:solidFill>
                <a:latin typeface="Calibri"/>
                <a:ea typeface="Calibri"/>
                <a:cs typeface="Calibri"/>
                <a:sym typeface="Calibri"/>
              </a:rPr>
              <a:t> seen here.  Install it to the galvo using silicone </a:t>
            </a:r>
            <a:r>
              <a:rPr lang="en-US" sz="2400"/>
              <a:t>based </a:t>
            </a:r>
            <a:r>
              <a:rPr b="0" i="0" lang="en-US" sz="2400" u="none" cap="none" strike="noStrike">
                <a:solidFill>
                  <a:schemeClr val="dk1"/>
                </a:solidFill>
                <a:latin typeface="Calibri"/>
                <a:ea typeface="Calibri"/>
                <a:cs typeface="Calibri"/>
                <a:sym typeface="Calibri"/>
              </a:rPr>
              <a:t>gel (don</a:t>
            </a:r>
            <a:r>
              <a:rPr lang="en-US" sz="2400"/>
              <a:t>’t use cyanoacrylate),</a:t>
            </a:r>
            <a:r>
              <a:rPr b="0" i="0" lang="en-US" sz="2400" u="none" cap="none" strike="noStrike">
                <a:solidFill>
                  <a:schemeClr val="dk1"/>
                </a:solidFill>
                <a:latin typeface="Calibri"/>
                <a:ea typeface="Calibri"/>
                <a:cs typeface="Calibri"/>
                <a:sym typeface="Calibri"/>
              </a:rPr>
              <a:t>just small amount and it will secure it.  Tape would work too. Make sure you remove </a:t>
            </a:r>
            <a:r>
              <a:rPr lang="en-US" sz="2400"/>
              <a:t>both sides’ protective film before proceeding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pic>
        <p:nvPicPr>
          <p:cNvPr id="633" name="Google Shape;633;p85"/>
          <p:cNvPicPr preferRelativeResize="0"/>
          <p:nvPr>
            <p:ph idx="1" type="body"/>
          </p:nvPr>
        </p:nvPicPr>
        <p:blipFill rotWithShape="1">
          <a:blip r:embed="rId3">
            <a:alphaModFix/>
          </a:blip>
          <a:srcRect b="0" l="0" r="0" t="0"/>
          <a:stretch/>
        </p:blipFill>
        <p:spPr>
          <a:xfrm>
            <a:off x="838200" y="2058194"/>
            <a:ext cx="5181600" cy="3886200"/>
          </a:xfrm>
          <a:prstGeom prst="rect">
            <a:avLst/>
          </a:prstGeom>
          <a:noFill/>
          <a:ln>
            <a:noFill/>
          </a:ln>
        </p:spPr>
      </p:pic>
      <p:pic>
        <p:nvPicPr>
          <p:cNvPr id="634" name="Google Shape;634;p85"/>
          <p:cNvPicPr preferRelativeResize="0"/>
          <p:nvPr>
            <p:ph idx="2" type="body"/>
          </p:nvPr>
        </p:nvPicPr>
        <p:blipFill rotWithShape="1">
          <a:blip r:embed="rId4">
            <a:alphaModFix/>
          </a:blip>
          <a:srcRect b="0" l="0" r="0" t="0"/>
          <a:stretch/>
        </p:blipFill>
        <p:spPr>
          <a:xfrm>
            <a:off x="7131248" y="1825625"/>
            <a:ext cx="3263503" cy="435133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6"/>
          <p:cNvSpPr txBox="1"/>
          <p:nvPr>
            <p:ph type="title"/>
          </p:nvPr>
        </p:nvSpPr>
        <p:spPr>
          <a:xfrm>
            <a:off x="838200" y="204400"/>
            <a:ext cx="10515600" cy="2793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2400" u="sng" cap="none" strike="noStrike">
                <a:solidFill>
                  <a:schemeClr val="dk1"/>
                </a:solidFill>
                <a:latin typeface="Calibri"/>
                <a:ea typeface="Calibri"/>
                <a:cs typeface="Calibri"/>
                <a:sym typeface="Calibri"/>
              </a:rPr>
              <a:t>We recommend you do this last step </a:t>
            </a:r>
            <a:r>
              <a:rPr b="1" i="0" lang="en-US" sz="2400" u="sng" cap="none" strike="noStrike">
                <a:solidFill>
                  <a:srgbClr val="FF0000"/>
                </a:solidFill>
                <a:latin typeface="Calibri"/>
                <a:ea typeface="Calibri"/>
                <a:cs typeface="Calibri"/>
                <a:sym typeface="Calibri"/>
              </a:rPr>
              <a:t>ONLY AFTER YOU PRINTER PASS ALL the CALIBRATION and TEST PRINT</a:t>
            </a:r>
            <a:r>
              <a:rPr b="1" i="0" lang="en-US" sz="2400" u="sng" cap="none" strike="noStrike">
                <a:solidFill>
                  <a:schemeClr val="dk1"/>
                </a:solidFill>
                <a:latin typeface="Calibri"/>
                <a:ea typeface="Calibri"/>
                <a:cs typeface="Calibri"/>
                <a:sym typeface="Calibri"/>
              </a:rPr>
              <a:t> because </a:t>
            </a:r>
            <a:r>
              <a:rPr b="1" lang="en-US" sz="2400" u="sng"/>
              <a:t>panels may hinder leveling.</a:t>
            </a:r>
            <a:br>
              <a:rPr b="1" i="0" lang="en-US" sz="2400" u="sng" cap="none" strike="noStrike">
                <a:solidFill>
                  <a:schemeClr val="dk1"/>
                </a:solidFill>
                <a:latin typeface="Calibri"/>
                <a:ea typeface="Calibri"/>
                <a:cs typeface="Calibri"/>
                <a:sym typeface="Calibri"/>
              </a:rPr>
            </a:br>
            <a:r>
              <a:rPr b="1" i="0" lang="en-US" sz="2400" u="sng" cap="none" strike="noStrike">
                <a:solidFill>
                  <a:schemeClr val="dk1"/>
                </a:solidFill>
                <a:latin typeface="Calibri"/>
                <a:ea typeface="Calibri"/>
                <a:cs typeface="Calibri"/>
                <a:sym typeface="Calibri"/>
              </a:rPr>
              <a:t>USE Protection Glass when running test with panels off! You can </a:t>
            </a:r>
            <a:r>
              <a:rPr b="1" lang="en-US" sz="2400" u="sng"/>
              <a:t>now go back to user guide to follow calibration step. </a:t>
            </a:r>
            <a:br>
              <a:rPr b="1" i="0" lang="en-US" sz="2400" u="sng"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Install </a:t>
            </a:r>
            <a:r>
              <a:rPr b="0" i="0" lang="en-US" sz="2000" u="none" cap="none" strike="noStrike">
                <a:solidFill>
                  <a:srgbClr val="FF0000"/>
                </a:solidFill>
                <a:latin typeface="Calibri"/>
                <a:ea typeface="Calibri"/>
                <a:cs typeface="Calibri"/>
                <a:sym typeface="Calibri"/>
              </a:rPr>
              <a:t>Left</a:t>
            </a:r>
            <a:r>
              <a:rPr b="0" i="0" lang="en-US" sz="2000" u="none" cap="none" strike="noStrike">
                <a:solidFill>
                  <a:schemeClr val="dk1"/>
                </a:solidFill>
                <a:latin typeface="Calibri"/>
                <a:ea typeface="Calibri"/>
                <a:cs typeface="Calibri"/>
                <a:sym typeface="Calibri"/>
              </a:rPr>
              <a:t>,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and the </a:t>
            </a:r>
            <a:r>
              <a:rPr b="0" i="0" lang="en-US" sz="2000" u="none" cap="none" strike="noStrike">
                <a:solidFill>
                  <a:srgbClr val="FF0000"/>
                </a:solidFill>
                <a:latin typeface="Calibri"/>
                <a:ea typeface="Calibri"/>
                <a:cs typeface="Calibri"/>
                <a:sym typeface="Calibri"/>
              </a:rPr>
              <a:t>Top</a:t>
            </a:r>
            <a:r>
              <a:rPr b="0" i="0" lang="en-US" sz="2000" u="none" cap="none" strike="noStrike">
                <a:solidFill>
                  <a:schemeClr val="dk1"/>
                </a:solidFill>
                <a:latin typeface="Calibri"/>
                <a:ea typeface="Calibri"/>
                <a:cs typeface="Calibri"/>
                <a:sym typeface="Calibri"/>
              </a:rPr>
              <a:t>. Use 6 </a:t>
            </a:r>
            <a:r>
              <a:rPr b="0" i="0" lang="en-US" sz="2000" u="none" cap="none" strike="noStrike">
                <a:solidFill>
                  <a:srgbClr val="FF0000"/>
                </a:solidFill>
                <a:latin typeface="Calibri"/>
                <a:ea typeface="Calibri"/>
                <a:cs typeface="Calibri"/>
                <a:sym typeface="Calibri"/>
              </a:rPr>
              <a:t>BH M3-16</a:t>
            </a:r>
            <a:r>
              <a:rPr b="0" i="0" lang="en-US" sz="2000" u="none" cap="none" strike="noStrike">
                <a:solidFill>
                  <a:schemeClr val="dk1"/>
                </a:solidFill>
                <a:latin typeface="Calibri"/>
                <a:ea typeface="Calibri"/>
                <a:cs typeface="Calibri"/>
                <a:sym typeface="Calibri"/>
              </a:rPr>
              <a:t> screws to secure each panel on the </a:t>
            </a:r>
            <a:r>
              <a:rPr b="0" i="0" lang="en-US" sz="2000" u="none" cap="none" strike="noStrike">
                <a:solidFill>
                  <a:srgbClr val="FF0000"/>
                </a:solidFill>
                <a:latin typeface="Calibri"/>
                <a:ea typeface="Calibri"/>
                <a:cs typeface="Calibri"/>
                <a:sym typeface="Calibri"/>
              </a:rPr>
              <a:t>Right</a:t>
            </a:r>
            <a:r>
              <a:rPr b="0" i="0" lang="en-US" sz="2000" u="none" cap="none" strike="noStrike">
                <a:solidFill>
                  <a:schemeClr val="dk1"/>
                </a:solidFill>
                <a:latin typeface="Calibri"/>
                <a:ea typeface="Calibri"/>
                <a:cs typeface="Calibri"/>
                <a:sym typeface="Calibri"/>
              </a:rPr>
              <a:t> and </a:t>
            </a:r>
            <a:r>
              <a:rPr b="0" i="0" lang="en-US" sz="2000" u="none" cap="none" strike="noStrike">
                <a:solidFill>
                  <a:srgbClr val="FF0000"/>
                </a:solidFill>
                <a:latin typeface="Calibri"/>
                <a:ea typeface="Calibri"/>
                <a:cs typeface="Calibri"/>
                <a:sym typeface="Calibri"/>
              </a:rPr>
              <a:t>Left</a:t>
            </a:r>
            <a:r>
              <a:rPr b="0" i="0" lang="en-US" sz="2000" u="none" cap="none" strike="noStrike">
                <a:solidFill>
                  <a:schemeClr val="dk1"/>
                </a:solidFill>
                <a:latin typeface="Calibri"/>
                <a:ea typeface="Calibri"/>
                <a:cs typeface="Calibri"/>
                <a:sym typeface="Calibri"/>
              </a:rPr>
              <a:t>. 4 for the </a:t>
            </a:r>
            <a:r>
              <a:rPr b="0" i="0" lang="en-US" sz="2000" u="none" cap="none" strike="noStrike">
                <a:solidFill>
                  <a:srgbClr val="FF0000"/>
                </a:solidFill>
                <a:latin typeface="Calibri"/>
                <a:ea typeface="Calibri"/>
                <a:cs typeface="Calibri"/>
                <a:sym typeface="Calibri"/>
              </a:rPr>
              <a:t>Top</a:t>
            </a:r>
            <a:r>
              <a:rPr b="0" i="0" lang="en-US" sz="2000" u="none" cap="none" strike="noStrike">
                <a:solidFill>
                  <a:schemeClr val="dk1"/>
                </a:solidFill>
                <a:latin typeface="Calibri"/>
                <a:ea typeface="Calibri"/>
                <a:cs typeface="Calibri"/>
                <a:sym typeface="Calibri"/>
              </a:rPr>
              <a:t> Panel. Make sure the slant on the panel is facing outward.   </a:t>
            </a:r>
            <a:br>
              <a:rPr b="0" i="0" lang="en-US" sz="2400" u="none" cap="none" strike="noStrike">
                <a:solidFill>
                  <a:schemeClr val="dk1"/>
                </a:solidFill>
                <a:latin typeface="Calibri"/>
                <a:ea typeface="Calibri"/>
                <a:cs typeface="Calibri"/>
                <a:sym typeface="Calibri"/>
              </a:rPr>
            </a:br>
            <a:br>
              <a:rPr b="1" i="0" lang="en-US" sz="2400" u="none" cap="none" strike="noStrike">
                <a:solidFill>
                  <a:schemeClr val="dk1"/>
                </a:solidFill>
                <a:latin typeface="Calibri"/>
                <a:ea typeface="Calibri"/>
                <a:cs typeface="Calibri"/>
                <a:sym typeface="Calibri"/>
              </a:rPr>
            </a:br>
            <a:endParaRPr b="1" i="0" sz="2400" u="none" cap="none" strike="noStrike">
              <a:solidFill>
                <a:schemeClr val="dk1"/>
              </a:solidFill>
              <a:latin typeface="Calibri"/>
              <a:ea typeface="Calibri"/>
              <a:cs typeface="Calibri"/>
              <a:sym typeface="Calibri"/>
            </a:endParaRPr>
          </a:p>
        </p:txBody>
      </p:sp>
      <p:pic>
        <p:nvPicPr>
          <p:cNvPr id="640" name="Google Shape;640;p86"/>
          <p:cNvPicPr preferRelativeResize="0"/>
          <p:nvPr>
            <p:ph idx="1" type="body"/>
          </p:nvPr>
        </p:nvPicPr>
        <p:blipFill rotWithShape="1">
          <a:blip r:embed="rId3">
            <a:alphaModFix/>
          </a:blip>
          <a:srcRect b="0" l="0" r="0" t="0"/>
          <a:stretch/>
        </p:blipFill>
        <p:spPr>
          <a:xfrm>
            <a:off x="1023969" y="2506662"/>
            <a:ext cx="3263503" cy="4351338"/>
          </a:xfrm>
          <a:prstGeom prst="rect">
            <a:avLst/>
          </a:prstGeom>
          <a:noFill/>
          <a:ln>
            <a:noFill/>
          </a:ln>
        </p:spPr>
      </p:pic>
      <p:pic>
        <p:nvPicPr>
          <p:cNvPr id="641" name="Google Shape;641;p86"/>
          <p:cNvPicPr preferRelativeResize="0"/>
          <p:nvPr>
            <p:ph idx="2" type="body"/>
          </p:nvPr>
        </p:nvPicPr>
        <p:blipFill rotWithShape="1">
          <a:blip r:embed="rId4">
            <a:alphaModFix/>
          </a:blip>
          <a:srcRect b="0" l="0" r="0" t="0"/>
          <a:stretch/>
        </p:blipFill>
        <p:spPr>
          <a:xfrm>
            <a:off x="7442976" y="2292422"/>
            <a:ext cx="3263503" cy="4351338"/>
          </a:xfrm>
          <a:prstGeom prst="rect">
            <a:avLst/>
          </a:prstGeom>
          <a:noFill/>
          <a:ln>
            <a:noFill/>
          </a:ln>
        </p:spPr>
      </p:pic>
      <p:pic>
        <p:nvPicPr>
          <p:cNvPr id="642" name="Google Shape;642;p86"/>
          <p:cNvPicPr preferRelativeResize="0"/>
          <p:nvPr/>
        </p:nvPicPr>
        <p:blipFill rotWithShape="1">
          <a:blip r:embed="rId5">
            <a:alphaModFix/>
          </a:blip>
          <a:srcRect b="0" l="0" r="0" t="0"/>
          <a:stretch/>
        </p:blipFill>
        <p:spPr>
          <a:xfrm>
            <a:off x="4751992" y="4810991"/>
            <a:ext cx="1929478" cy="17088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Please find assembled front and back frame labled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endParaRPr b="1" i="0" sz="3200" u="none" cap="none" strike="noStrike">
              <a:solidFill>
                <a:srgbClr val="FF0000"/>
              </a:solidFill>
              <a:latin typeface="Calibri"/>
              <a:ea typeface="Calibri"/>
              <a:cs typeface="Calibri"/>
              <a:sym typeface="Calibri"/>
            </a:endParaRPr>
          </a:p>
        </p:txBody>
      </p:sp>
      <p:sp>
        <p:nvSpPr>
          <p:cNvPr id="133" name="Google Shape;133;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front frame has labels start with </a:t>
            </a:r>
            <a:r>
              <a:rPr b="0" i="0" lang="en-US" sz="3600" u="none" cap="none" strike="noStrike">
                <a:solidFill>
                  <a:srgbClr val="FF0000"/>
                </a:solidFill>
                <a:latin typeface="Calibri"/>
                <a:ea typeface="Calibri"/>
                <a:cs typeface="Calibri"/>
                <a:sym typeface="Calibri"/>
              </a:rPr>
              <a:t>Front</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back frame has labels start with </a:t>
            </a:r>
            <a:r>
              <a:rPr b="0" i="0" lang="en-US" sz="3600" u="none" cap="none" strike="noStrike">
                <a:solidFill>
                  <a:srgbClr val="FF0000"/>
                </a:solidFill>
                <a:latin typeface="Calibri"/>
                <a:ea typeface="Calibri"/>
                <a:cs typeface="Calibri"/>
                <a:sym typeface="Calibri"/>
              </a:rPr>
              <a:t>Back</a:t>
            </a:r>
            <a:endParaRPr/>
          </a:p>
          <a:p>
            <a:pPr indent="-228600" lvl="0" marL="228600" marR="0" rtl="0" algn="l">
              <a:lnSpc>
                <a:spcPct val="90000"/>
              </a:lnSpc>
              <a:spcBef>
                <a:spcPts val="1000"/>
              </a:spcBef>
              <a:spcAft>
                <a:spcPts val="0"/>
              </a:spcAft>
              <a:buClr>
                <a:schemeClr val="dk1"/>
              </a:buClr>
              <a:buSzPts val="3600"/>
              <a:buFont typeface="Arial"/>
              <a:buChar char="•"/>
            </a:pPr>
            <a:r>
              <a:rPr b="0" i="0" lang="en-US" sz="3600" u="none" cap="none" strike="noStrike">
                <a:solidFill>
                  <a:schemeClr val="dk1"/>
                </a:solidFill>
                <a:latin typeface="Calibri"/>
                <a:ea typeface="Calibri"/>
                <a:cs typeface="Calibri"/>
                <a:sym typeface="Calibri"/>
              </a:rPr>
              <a:t>The side of each frame that is facing outward is where the sticker is located</a:t>
            </a:r>
            <a:endParaRPr b="0" i="0" sz="3600" u="none" cap="none" strike="noStrike">
              <a:solidFill>
                <a:schemeClr val="dk1"/>
              </a:solidFill>
              <a:latin typeface="Calibri"/>
              <a:ea typeface="Calibri"/>
              <a:cs typeface="Calibri"/>
              <a:sym typeface="Calibri"/>
            </a:endParaRPr>
          </a:p>
        </p:txBody>
      </p:sp>
      <p:pic>
        <p:nvPicPr>
          <p:cNvPr id="134" name="Google Shape;134;p20"/>
          <p:cNvPicPr preferRelativeResize="0"/>
          <p:nvPr>
            <p:ph idx="1" type="body"/>
          </p:nvPr>
        </p:nvPicPr>
        <p:blipFill rotWithShape="1">
          <a:blip r:embed="rId3">
            <a:alphaModFix/>
          </a:blip>
          <a:srcRect b="0" l="0" r="0" t="0"/>
          <a:stretch/>
        </p:blipFill>
        <p:spPr>
          <a:xfrm>
            <a:off x="838200" y="1852624"/>
            <a:ext cx="5181600" cy="42973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1" i="0" lang="en-US" sz="3200" u="none" cap="none" strike="noStrike">
                <a:solidFill>
                  <a:schemeClr val="dk1"/>
                </a:solidFill>
                <a:latin typeface="Calibri"/>
                <a:ea typeface="Calibri"/>
                <a:cs typeface="Calibri"/>
                <a:sym typeface="Calibri"/>
              </a:rPr>
              <a:t>Put </a:t>
            </a:r>
            <a:r>
              <a:rPr b="1" i="0" lang="en-US" sz="3200" u="none" cap="none" strike="noStrike">
                <a:solidFill>
                  <a:srgbClr val="FF0000"/>
                </a:solidFill>
                <a:latin typeface="Calibri"/>
                <a:ea typeface="Calibri"/>
                <a:cs typeface="Calibri"/>
                <a:sym typeface="Calibri"/>
              </a:rPr>
              <a:t>Front</a:t>
            </a:r>
            <a:r>
              <a:rPr b="1" i="0" lang="en-US" sz="3200" u="none" cap="none" strike="noStrike">
                <a:solidFill>
                  <a:schemeClr val="dk1"/>
                </a:solidFill>
                <a:latin typeface="Calibri"/>
                <a:ea typeface="Calibri"/>
                <a:cs typeface="Calibri"/>
                <a:sym typeface="Calibri"/>
              </a:rPr>
              <a:t> and </a:t>
            </a:r>
            <a:r>
              <a:rPr b="1" i="0" lang="en-US" sz="3200" u="none" cap="none" strike="noStrike">
                <a:solidFill>
                  <a:srgbClr val="FF0000"/>
                </a:solidFill>
                <a:latin typeface="Calibri"/>
                <a:ea typeface="Calibri"/>
                <a:cs typeface="Calibri"/>
                <a:sym typeface="Calibri"/>
              </a:rPr>
              <a:t>Back</a:t>
            </a:r>
            <a:r>
              <a:rPr b="1" i="0" lang="en-US" sz="3200" u="none" cap="none" strike="noStrike">
                <a:solidFill>
                  <a:schemeClr val="dk1"/>
                </a:solidFill>
                <a:latin typeface="Calibri"/>
                <a:ea typeface="Calibri"/>
                <a:cs typeface="Calibri"/>
                <a:sym typeface="Calibri"/>
              </a:rPr>
              <a:t> Frame in parallel on the table</a:t>
            </a:r>
            <a:endParaRPr b="1" i="0" sz="3200" u="none" cap="none" strike="noStrike">
              <a:solidFill>
                <a:schemeClr val="dk1"/>
              </a:solidFill>
              <a:latin typeface="Calibri"/>
              <a:ea typeface="Calibri"/>
              <a:cs typeface="Calibri"/>
              <a:sym typeface="Calibri"/>
            </a:endParaRPr>
          </a:p>
        </p:txBody>
      </p:sp>
      <p:sp>
        <p:nvSpPr>
          <p:cNvPr id="140" name="Google Shape;140;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Put </a:t>
            </a:r>
            <a:r>
              <a:rPr b="0" i="0" lang="en-US" sz="2800" u="none" cap="none" strike="noStrike">
                <a:solidFill>
                  <a:srgbClr val="FF0000"/>
                </a:solidFill>
                <a:latin typeface="Calibri"/>
                <a:ea typeface="Calibri"/>
                <a:cs typeface="Calibri"/>
                <a:sym typeface="Calibri"/>
              </a:rPr>
              <a:t>Front</a:t>
            </a:r>
            <a:r>
              <a:rPr b="0" i="0" lang="en-US" sz="2800" u="none" cap="none" strike="noStrike">
                <a:solidFill>
                  <a:schemeClr val="dk1"/>
                </a:solidFill>
                <a:latin typeface="Calibri"/>
                <a:ea typeface="Calibri"/>
                <a:cs typeface="Calibri"/>
                <a:sym typeface="Calibri"/>
              </a:rPr>
              <a:t> on the left hand side, sticker facing left. Rubber feet facing you</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Put </a:t>
            </a:r>
            <a:r>
              <a:rPr b="0" i="0" lang="en-US" sz="2800" u="none" cap="none" strike="noStrike">
                <a:solidFill>
                  <a:srgbClr val="FF0000"/>
                </a:solidFill>
                <a:latin typeface="Calibri"/>
                <a:ea typeface="Calibri"/>
                <a:cs typeface="Calibri"/>
                <a:sym typeface="Calibri"/>
              </a:rPr>
              <a:t>Back</a:t>
            </a:r>
            <a:r>
              <a:rPr b="0" i="0" lang="en-US" sz="2800" u="none" cap="none" strike="noStrike">
                <a:solidFill>
                  <a:schemeClr val="dk1"/>
                </a:solidFill>
                <a:latin typeface="Calibri"/>
                <a:ea typeface="Calibri"/>
                <a:cs typeface="Calibri"/>
                <a:sym typeface="Calibri"/>
              </a:rPr>
              <a:t> Frame on the right. Sticker facing right. Rubber feet Facing you.</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Where Sticker is facing is important. The stickers for the front and the back should be facing away from each other</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41" name="Google Shape;141;p21"/>
          <p:cNvPicPr preferRelativeResize="0"/>
          <p:nvPr>
            <p:ph idx="1" type="body"/>
          </p:nvPr>
        </p:nvPicPr>
        <p:blipFill rotWithShape="1">
          <a:blip r:embed="rId3">
            <a:alphaModFix/>
          </a:blip>
          <a:srcRect b="0" l="0" r="0" t="0"/>
          <a:stretch/>
        </p:blipFill>
        <p:spPr>
          <a:xfrm>
            <a:off x="838200" y="2108157"/>
            <a:ext cx="5181600" cy="3786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